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7" r:id="rId2"/>
    <p:sldId id="296" r:id="rId3"/>
    <p:sldId id="297" r:id="rId4"/>
    <p:sldId id="304" r:id="rId5"/>
    <p:sldId id="307" r:id="rId6"/>
    <p:sldId id="305" r:id="rId7"/>
    <p:sldId id="306" r:id="rId8"/>
    <p:sldId id="281" r:id="rId9"/>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33" autoAdjust="0"/>
  </p:normalViewPr>
  <p:slideViewPr>
    <p:cSldViewPr>
      <p:cViewPr varScale="1">
        <p:scale>
          <a:sx n="67" d="100"/>
          <a:sy n="67" d="100"/>
        </p:scale>
        <p:origin x="1392" y="60"/>
      </p:cViewPr>
      <p:guideLst>
        <p:guide orient="horz" pos="2160"/>
        <p:guide pos="2880"/>
      </p:guideLst>
    </p:cSldViewPr>
  </p:slideViewPr>
  <p:outlineViewPr>
    <p:cViewPr>
      <p:scale>
        <a:sx n="33" d="100"/>
        <a:sy n="33" d="100"/>
      </p:scale>
      <p:origin x="0" y="30294"/>
    </p:cViewPr>
  </p:outlineViewPr>
  <p:notesTextViewPr>
    <p:cViewPr>
      <p:scale>
        <a:sx n="100" d="100"/>
        <a:sy n="100" d="100"/>
      </p:scale>
      <p:origin x="0" y="0"/>
    </p:cViewPr>
  </p:notesTextViewPr>
  <p:sorterViewPr>
    <p:cViewPr>
      <p:scale>
        <a:sx n="100" d="100"/>
        <a:sy n="100" d="100"/>
      </p:scale>
      <p:origin x="0" y="19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fld id="{EEFB24EA-11A7-4713-A5DB-8F4315F0C2AA}" type="datetimeFigureOut">
              <a:rPr lang="en-IN" smtClean="0"/>
              <a:pPr/>
              <a:t>14-Sep-17</a:t>
            </a:fld>
            <a:endParaRPr lang="en-IN"/>
          </a:p>
        </p:txBody>
      </p:sp>
      <p:sp>
        <p:nvSpPr>
          <p:cNvPr id="4" name="Footer Placeholder 3"/>
          <p:cNvSpPr>
            <a:spLocks noGrp="1"/>
          </p:cNvSpPr>
          <p:nvPr>
            <p:ph type="ftr" sz="quarter" idx="2"/>
          </p:nvPr>
        </p:nvSpPr>
        <p:spPr>
          <a:xfrm>
            <a:off x="0" y="9448800"/>
            <a:ext cx="2971800" cy="496888"/>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9448800"/>
            <a:ext cx="2971800" cy="496888"/>
          </a:xfrm>
          <a:prstGeom prst="rect">
            <a:avLst/>
          </a:prstGeom>
        </p:spPr>
        <p:txBody>
          <a:bodyPr vert="horz" lIns="91440" tIns="45720" rIns="91440" bIns="45720" rtlCol="0" anchor="b"/>
          <a:lstStyle>
            <a:lvl1pPr algn="r">
              <a:defRPr sz="1200"/>
            </a:lvl1pPr>
          </a:lstStyle>
          <a:p>
            <a:fld id="{6951B62C-E315-473E-980B-F826BA78D347}" type="slidenum">
              <a:rPr lang="en-IN" smtClean="0"/>
              <a:pPr/>
              <a:t>‹#›</a:t>
            </a:fld>
            <a:endParaRPr lang="en-IN"/>
          </a:p>
        </p:txBody>
      </p:sp>
    </p:spTree>
    <p:extLst>
      <p:ext uri="{BB962C8B-B14F-4D97-AF65-F5344CB8AC3E}">
        <p14:creationId xmlns:p14="http://schemas.microsoft.com/office/powerpoint/2010/main" val="10752643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E0D92376-B9B1-4780-A4D8-C0CCD6EF0925}" type="datetimeFigureOut">
              <a:rPr lang="en-IN" smtClean="0"/>
              <a:pPr/>
              <a:t>14-Sep-17</a:t>
            </a:fld>
            <a:endParaRPr lang="en-IN"/>
          </a:p>
        </p:txBody>
      </p:sp>
      <p:sp>
        <p:nvSpPr>
          <p:cNvPr id="4" name="Slide Image Placeholder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724956"/>
            <a:ext cx="5486400" cy="447627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23469EB9-589E-4759-8027-F21DE3F9BAB2}" type="slidenum">
              <a:rPr lang="en-IN" smtClean="0"/>
              <a:pPr/>
              <a:t>‹#›</a:t>
            </a:fld>
            <a:endParaRPr lang="en-IN"/>
          </a:p>
        </p:txBody>
      </p:sp>
    </p:spTree>
    <p:extLst>
      <p:ext uri="{BB962C8B-B14F-4D97-AF65-F5344CB8AC3E}">
        <p14:creationId xmlns:p14="http://schemas.microsoft.com/office/powerpoint/2010/main" val="19911262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23469EB9-589E-4759-8027-F21DE3F9BAB2}" type="slidenum">
              <a:rPr lang="en-IN" smtClean="0"/>
              <a:pPr/>
              <a:t>8</a:t>
            </a:fld>
            <a:endParaRPr lang="en-IN"/>
          </a:p>
        </p:txBody>
      </p:sp>
    </p:spTree>
    <p:extLst>
      <p:ext uri="{BB962C8B-B14F-4D97-AF65-F5344CB8AC3E}">
        <p14:creationId xmlns:p14="http://schemas.microsoft.com/office/powerpoint/2010/main" val="4003944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00412C-611A-4828-92A7-837EC02633AD}" type="datetime1">
              <a:rPr lang="en-US" smtClean="0"/>
              <a:pPr/>
              <a:t>9/14/2017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3287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46DA1B-CF53-45D5-BBE6-7BA985AA1044}" type="datetime1">
              <a:rPr lang="en-US" smtClean="0"/>
              <a:pPr/>
              <a:t>9/14/2017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22327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2167E2-E587-40C6-82E2-07F774DBF994}" type="datetime1">
              <a:rPr lang="en-US" smtClean="0"/>
              <a:pPr/>
              <a:t>9/14/2017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43213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D0B10C-B1A9-4E40-9449-A1C230A6526A}" type="datetime1">
              <a:rPr lang="en-US" smtClean="0"/>
              <a:pPr/>
              <a:t>9/14/2017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74280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8F3325-A2FF-412C-B58A-1B5960992BCE}" type="datetime1">
              <a:rPr lang="en-US" smtClean="0"/>
              <a:pPr/>
              <a:t>9/14/2017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7650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AB93AF6-8899-418D-BA89-1924549CCA4D}" type="datetime1">
              <a:rPr lang="en-US" smtClean="0"/>
              <a:pPr/>
              <a:t>9/14/2017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92101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128C083-F5B4-4416-84C2-1A626A603F95}" type="datetime1">
              <a:rPr lang="en-US" smtClean="0"/>
              <a:pPr/>
              <a:t>9/14/2017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37559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8EA0C43-726A-49AA-AB67-FF997848EE90}" type="datetime1">
              <a:rPr lang="en-US" smtClean="0"/>
              <a:pPr/>
              <a:t>9/14/2017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9004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EB62895-9F2E-4978-A841-C6AADDD33181}" type="datetime1">
              <a:rPr lang="en-US" smtClean="0"/>
              <a:pPr/>
              <a:t>9/14/2017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75826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CF2B93C5-649E-49B8-A0C6-5A539903506A}" type="datetime1">
              <a:rPr lang="en-US" smtClean="0"/>
              <a:pPr/>
              <a:t>9/14/2017</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775824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A3A7DE-62B2-4D08-BAEB-DF0D512660EA}" type="datetime1">
              <a:rPr lang="en-US" smtClean="0"/>
              <a:pPr/>
              <a:t>9/14/2017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79725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43FC62CB-0F59-4EDD-A0A1-AEBD72D4158D}" type="datetime1">
              <a:rPr lang="en-US" smtClean="0"/>
              <a:pPr/>
              <a:t>9/14/2017</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B6F15528-21DE-4FAA-801E-634DDDAF4B2B}" type="slidenum">
              <a:rPr lang="en-US" smtClean="0"/>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57981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idx="1"/>
          </p:nvPr>
        </p:nvSpPr>
        <p:spPr>
          <a:xfrm>
            <a:off x="304800" y="838200"/>
            <a:ext cx="8372475" cy="5743103"/>
          </a:xfrm>
        </p:spPr>
        <p:txBody>
          <a:bodyPr>
            <a:noAutofit/>
          </a:bodyPr>
          <a:lstStyle/>
          <a:p>
            <a:pPr marL="342900" indent="-342900" algn="ctr"/>
            <a:endParaRPr lang="en-US" sz="3600" b="1" dirty="0">
              <a:solidFill>
                <a:schemeClr val="tx1"/>
              </a:solidFill>
              <a:latin typeface="Times New Roman" panose="02020603050405020304" pitchFamily="18" charset="0"/>
              <a:cs typeface="Times New Roman" panose="02020603050405020304" pitchFamily="18" charset="0"/>
            </a:endParaRPr>
          </a:p>
          <a:p>
            <a:pPr marL="342900" indent="-342900" algn="ctr"/>
            <a:r>
              <a:rPr lang="en-US" sz="3600" cap="small" dirty="0" smtClean="0">
                <a:solidFill>
                  <a:schemeClr val="tx1"/>
                </a:solidFill>
                <a:latin typeface="Bookman Old Style" pitchFamily="18" charset="0"/>
                <a:cs typeface="Times New Roman" panose="02020603050405020304" pitchFamily="18" charset="0"/>
              </a:rPr>
              <a:t>Competition Issues in the ICT Sector</a:t>
            </a:r>
            <a:endParaRPr lang="en-US" sz="1800" b="1" dirty="0" smtClean="0">
              <a:solidFill>
                <a:schemeClr val="tx1"/>
              </a:solidFill>
              <a:latin typeface="Arial" pitchFamily="34" charset="0"/>
              <a:cs typeface="Arial" pitchFamily="34" charset="0"/>
            </a:endParaRPr>
          </a:p>
          <a:p>
            <a:pPr marL="342900" indent="-342900" algn="ctr"/>
            <a:r>
              <a:rPr lang="en-US" sz="1800" b="1" dirty="0" err="1" smtClean="0">
                <a:solidFill>
                  <a:schemeClr val="tx1"/>
                </a:solidFill>
                <a:latin typeface="Arial" pitchFamily="34" charset="0"/>
                <a:cs typeface="Arial" pitchFamily="34" charset="0"/>
              </a:rPr>
              <a:t>Veliky</a:t>
            </a:r>
            <a:r>
              <a:rPr lang="en-US" sz="1800" b="1" dirty="0" smtClean="0">
                <a:solidFill>
                  <a:schemeClr val="tx1"/>
                </a:solidFill>
                <a:latin typeface="Arial" pitchFamily="34" charset="0"/>
                <a:cs typeface="Arial" pitchFamily="34" charset="0"/>
              </a:rPr>
              <a:t> Novgorod, Russia</a:t>
            </a:r>
          </a:p>
          <a:p>
            <a:pPr marL="342900" indent="-342900" algn="ctr"/>
            <a:endParaRPr lang="en-US" b="1" dirty="0" smtClean="0">
              <a:solidFill>
                <a:schemeClr val="tx1"/>
              </a:solidFill>
              <a:latin typeface="Arial" pitchFamily="34" charset="0"/>
              <a:cs typeface="Arial" pitchFamily="34" charset="0"/>
            </a:endParaRPr>
          </a:p>
          <a:p>
            <a:pPr marL="342900" indent="-342900" algn="ctr"/>
            <a:endParaRPr lang="en-US" b="1" dirty="0" smtClean="0">
              <a:solidFill>
                <a:schemeClr val="tx1"/>
              </a:solidFill>
              <a:latin typeface="Arial" pitchFamily="34" charset="0"/>
              <a:cs typeface="Arial" pitchFamily="34" charset="0"/>
            </a:endParaRPr>
          </a:p>
          <a:p>
            <a:pPr marL="342900" indent="-342900" algn="ctr"/>
            <a:endParaRPr lang="en-US" b="1" dirty="0" smtClean="0">
              <a:solidFill>
                <a:schemeClr val="tx1"/>
              </a:solidFill>
              <a:latin typeface="Arial" pitchFamily="34" charset="0"/>
              <a:cs typeface="Arial" pitchFamily="34" charset="0"/>
            </a:endParaRPr>
          </a:p>
          <a:p>
            <a:pPr marL="342900" indent="-342900" algn="ctr"/>
            <a:endParaRPr lang="en-US" b="1" dirty="0" smtClean="0">
              <a:solidFill>
                <a:schemeClr val="tx1"/>
              </a:solidFill>
              <a:latin typeface="Arial" pitchFamily="34" charset="0"/>
              <a:cs typeface="Arial" pitchFamily="34" charset="0"/>
            </a:endParaRPr>
          </a:p>
          <a:p>
            <a:pPr marL="342900" indent="-342900" algn="ctr"/>
            <a:r>
              <a:rPr lang="en-US" b="1" dirty="0" smtClean="0">
                <a:solidFill>
                  <a:schemeClr val="tx1"/>
                </a:solidFill>
                <a:latin typeface="Arial" pitchFamily="34" charset="0"/>
                <a:cs typeface="Arial" pitchFamily="34" charset="0"/>
              </a:rPr>
              <a:t>19</a:t>
            </a:r>
            <a:r>
              <a:rPr lang="en-US" b="1" baseline="30000" dirty="0" smtClean="0">
                <a:solidFill>
                  <a:schemeClr val="tx1"/>
                </a:solidFill>
                <a:latin typeface="Arial" pitchFamily="34" charset="0"/>
                <a:cs typeface="Arial" pitchFamily="34" charset="0"/>
              </a:rPr>
              <a:t>th</a:t>
            </a:r>
            <a:r>
              <a:rPr lang="en-US" b="1" dirty="0" smtClean="0">
                <a:solidFill>
                  <a:schemeClr val="tx1"/>
                </a:solidFill>
                <a:latin typeface="Arial" pitchFamily="34" charset="0"/>
                <a:cs typeface="Arial" pitchFamily="34" charset="0"/>
              </a:rPr>
              <a:t> September 2017</a:t>
            </a:r>
            <a:endParaRPr lang="en-US" b="1" dirty="0">
              <a:solidFill>
                <a:schemeClr val="tx1"/>
              </a:solidFill>
              <a:latin typeface="Arial" pitchFamily="34" charset="0"/>
              <a:cs typeface="Arial" pitchFamily="34" charset="0"/>
            </a:endParaRPr>
          </a:p>
        </p:txBody>
      </p:sp>
      <p:sp>
        <p:nvSpPr>
          <p:cNvPr id="12" name="Slide Number Placeholder 11"/>
          <p:cNvSpPr>
            <a:spLocks noGrp="1"/>
          </p:cNvSpPr>
          <p:nvPr>
            <p:ph type="sldNum" sz="quarter" idx="12"/>
          </p:nvPr>
        </p:nvSpPr>
        <p:spPr/>
        <p:txBody>
          <a:bodyPr/>
          <a:lstStyle/>
          <a:p>
            <a:fld id="{B6F15528-21DE-4FAA-801E-634DDDAF4B2B}" type="slidenum">
              <a:rPr lang="en-US" smtClean="0"/>
              <a:pPr/>
              <a:t>1</a:t>
            </a:fld>
            <a:endParaRPr lang="en-US" dirty="0"/>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1130775470"/>
              </p:ext>
            </p:extLst>
          </p:nvPr>
        </p:nvGraphicFramePr>
        <p:xfrm>
          <a:off x="0" y="-34925"/>
          <a:ext cx="9144000" cy="37084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xmlns="" val="20000"/>
                    </a:ext>
                  </a:extLst>
                </a:gridCol>
              </a:tblGrid>
              <a:tr h="370840">
                <a:tc>
                  <a:txBody>
                    <a:bodyPr/>
                    <a:lstStyle/>
                    <a:p>
                      <a:endParaRPr lang="en-IN" dirty="0"/>
                    </a:p>
                  </a:txBody>
                  <a:tcPr marL="82296" marR="82296">
                    <a:solidFill>
                      <a:schemeClr val="accent5">
                        <a:lumMod val="50000"/>
                      </a:schemeClr>
                    </a:solidFill>
                  </a:tcPr>
                </a:tc>
                <a:extLst>
                  <a:ext uri="{0D108BD9-81ED-4DB2-BD59-A6C34878D82A}">
                    <a16:rowId xmlns:a16="http://schemas.microsoft.com/office/drawing/2014/main" xmlns="" val="1000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645013488"/>
              </p:ext>
            </p:extLst>
          </p:nvPr>
        </p:nvGraphicFramePr>
        <p:xfrm>
          <a:off x="17488" y="6487160"/>
          <a:ext cx="9126511" cy="370840"/>
        </p:xfrm>
        <a:graphic>
          <a:graphicData uri="http://schemas.openxmlformats.org/drawingml/2006/table">
            <a:tbl>
              <a:tblPr firstRow="1" bandRow="1">
                <a:tableStyleId>{5C22544A-7EE6-4342-B048-85BDC9FD1C3A}</a:tableStyleId>
              </a:tblPr>
              <a:tblGrid>
                <a:gridCol w="9126511">
                  <a:extLst>
                    <a:ext uri="{9D8B030D-6E8A-4147-A177-3AD203B41FA5}">
                      <a16:colId xmlns:a16="http://schemas.microsoft.com/office/drawing/2014/main" xmlns="" val="20000"/>
                    </a:ext>
                  </a:extLst>
                </a:gridCol>
              </a:tblGrid>
              <a:tr h="370840">
                <a:tc>
                  <a:txBody>
                    <a:bodyPr/>
                    <a:lstStyle/>
                    <a:p>
                      <a:r>
                        <a:rPr lang="en-US" dirty="0" smtClean="0"/>
                        <a:t>                                                                                                                                      </a:t>
                      </a:r>
                      <a:r>
                        <a:rPr lang="en-US" sz="800" b="0" dirty="0" smtClean="0">
                          <a:latin typeface="Arial" pitchFamily="34" charset="0"/>
                          <a:cs typeface="Arial" pitchFamily="34" charset="0"/>
                        </a:rPr>
                        <a:t>COMPETITION COMMISSION</a:t>
                      </a:r>
                      <a:r>
                        <a:rPr lang="en-US" sz="800" b="0" baseline="0" dirty="0" smtClean="0">
                          <a:latin typeface="Arial" pitchFamily="34" charset="0"/>
                          <a:cs typeface="Arial" pitchFamily="34" charset="0"/>
                        </a:rPr>
                        <a:t> OF INDIA</a:t>
                      </a:r>
                      <a:endParaRPr lang="en-IN" sz="800" b="0" dirty="0">
                        <a:latin typeface="Arial" pitchFamily="34" charset="0"/>
                        <a:cs typeface="Arial" pitchFamily="34" charset="0"/>
                      </a:endParaRPr>
                    </a:p>
                  </a:txBody>
                  <a:tcPr>
                    <a:solidFill>
                      <a:schemeClr val="accent5">
                        <a:lumMod val="50000"/>
                      </a:schemeClr>
                    </a:solidFill>
                  </a:tcPr>
                </a:tc>
                <a:extLst>
                  <a:ext uri="{0D108BD9-81ED-4DB2-BD59-A6C34878D82A}">
                    <a16:rowId xmlns:a16="http://schemas.microsoft.com/office/drawing/2014/main" xmlns="" val="10000"/>
                  </a:ext>
                </a:extLst>
              </a:tr>
            </a:tbl>
          </a:graphicData>
        </a:graphic>
      </p:graphicFrame>
      <p:sp>
        <p:nvSpPr>
          <p:cNvPr id="8"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9" name="Rectangle 4"/>
          <p:cNvSpPr>
            <a:spLocks noChangeArrowheads="1"/>
          </p:cNvSpPr>
          <p:nvPr/>
        </p:nvSpPr>
        <p:spPr bwMode="auto">
          <a:xfrm>
            <a:off x="-1350963" y="990600"/>
            <a:ext cx="914400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 name="Picture 9" descr="govt_of_india_logo%20png"/>
          <p:cNvPicPr/>
          <p:nvPr/>
        </p:nvPicPr>
        <p:blipFill>
          <a:blip r:embed="rId2" cstate="print"/>
          <a:srcRect/>
          <a:stretch>
            <a:fillRect/>
          </a:stretch>
        </p:blipFill>
        <p:spPr bwMode="auto">
          <a:xfrm>
            <a:off x="196297" y="410436"/>
            <a:ext cx="516890" cy="643890"/>
          </a:xfrm>
          <a:prstGeom prst="rect">
            <a:avLst/>
          </a:prstGeom>
          <a:noFill/>
          <a:ln w="9525">
            <a:noFill/>
            <a:miter lim="800000"/>
            <a:headEnd/>
            <a:tailEnd/>
          </a:ln>
        </p:spPr>
      </p:pic>
      <p:pic>
        <p:nvPicPr>
          <p:cNvPr id="13" name="Picture 12" descr="Description: C:\Users\Admin\Desktop\header.gif"/>
          <p:cNvPicPr/>
          <p:nvPr/>
        </p:nvPicPr>
        <p:blipFill>
          <a:blip r:embed="rId3" cstate="print"/>
          <a:srcRect/>
          <a:stretch>
            <a:fillRect/>
          </a:stretch>
        </p:blipFill>
        <p:spPr bwMode="auto">
          <a:xfrm>
            <a:off x="8246806" y="352897"/>
            <a:ext cx="723265" cy="652145"/>
          </a:xfrm>
          <a:prstGeom prst="rect">
            <a:avLst/>
          </a:prstGeom>
          <a:noFill/>
          <a:ln w="9525">
            <a:noFill/>
            <a:miter lim="800000"/>
            <a:headEnd/>
            <a:tailEnd/>
          </a:ln>
        </p:spPr>
      </p:pic>
    </p:spTree>
    <p:extLst>
      <p:ext uri="{BB962C8B-B14F-4D97-AF65-F5344CB8AC3E}">
        <p14:creationId xmlns:p14="http://schemas.microsoft.com/office/powerpoint/2010/main" val="42433436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7543800" cy="1143000"/>
          </a:xfrm>
        </p:spPr>
        <p:txBody>
          <a:bodyPr>
            <a:normAutofit/>
          </a:bodyPr>
          <a:lstStyle/>
          <a:p>
            <a:pPr algn="ctr"/>
            <a:r>
              <a:rPr lang="en-IN" sz="2400" b="1" dirty="0">
                <a:latin typeface="Bookman Old Style" pitchFamily="18" charset="0"/>
                <a:cs typeface="LilyUPC" pitchFamily="34" charset="-34"/>
              </a:rPr>
              <a:t/>
            </a:r>
            <a:br>
              <a:rPr lang="en-IN" sz="2400" b="1" dirty="0">
                <a:latin typeface="Bookman Old Style" pitchFamily="18" charset="0"/>
                <a:cs typeface="LilyUPC" pitchFamily="34" charset="-34"/>
              </a:rPr>
            </a:br>
            <a:r>
              <a:rPr lang="en-IN" sz="3200" b="1" dirty="0" smtClean="0">
                <a:latin typeface="Bookman Old Style" pitchFamily="18" charset="0"/>
                <a:cs typeface="LilyUPC" pitchFamily="34" charset="-34"/>
              </a:rPr>
              <a:t>Salient features of ICT Sector</a:t>
            </a:r>
            <a:endParaRPr lang="en-IN" sz="3100" b="1" dirty="0">
              <a:latin typeface="Bookman Old Style" pitchFamily="18" charset="0"/>
              <a:cs typeface="Arial" pitchFamily="34" charset="0"/>
            </a:endParaRPr>
          </a:p>
        </p:txBody>
      </p:sp>
      <p:sp>
        <p:nvSpPr>
          <p:cNvPr id="5" name="Content Placeholder 4"/>
          <p:cNvSpPr>
            <a:spLocks noGrp="1"/>
          </p:cNvSpPr>
          <p:nvPr>
            <p:ph idx="1"/>
          </p:nvPr>
        </p:nvSpPr>
        <p:spPr>
          <a:xfrm>
            <a:off x="304800" y="1752600"/>
            <a:ext cx="8566703" cy="4495800"/>
          </a:xfrm>
        </p:spPr>
        <p:txBody>
          <a:bodyPr>
            <a:noAutofit/>
          </a:bodyPr>
          <a:lstStyle/>
          <a:p>
            <a:pPr lvl="0">
              <a:buFont typeface="Wingdings" pitchFamily="2" charset="2"/>
              <a:buChar char="q"/>
            </a:pPr>
            <a:r>
              <a:rPr lang="en-IN" b="1" dirty="0" smtClean="0">
                <a:latin typeface="Bookman Old Style" pitchFamily="18" charset="0"/>
              </a:rPr>
              <a:t> Newer business models dislodging the traditional ones</a:t>
            </a:r>
          </a:p>
          <a:p>
            <a:pPr>
              <a:buFont typeface="Wingdings" pitchFamily="2" charset="2"/>
              <a:buChar char="q"/>
            </a:pPr>
            <a:r>
              <a:rPr lang="en-IN" b="1" dirty="0">
                <a:latin typeface="Bookman Old Style" pitchFamily="18" charset="0"/>
              </a:rPr>
              <a:t> Growth of the market is premised on the widespread use of internet and technology</a:t>
            </a:r>
          </a:p>
          <a:p>
            <a:pPr lvl="0">
              <a:buFont typeface="Wingdings" pitchFamily="2" charset="2"/>
              <a:buChar char="q"/>
            </a:pPr>
            <a:r>
              <a:rPr lang="en-IN" b="1" dirty="0" smtClean="0">
                <a:latin typeface="Bookman Old Style" pitchFamily="18" charset="0"/>
              </a:rPr>
              <a:t>Reduced Transaction and Search Costs</a:t>
            </a:r>
          </a:p>
          <a:p>
            <a:pPr lvl="1">
              <a:buFont typeface="Wingdings" pitchFamily="2" charset="2"/>
              <a:buChar char="q"/>
            </a:pPr>
            <a:r>
              <a:rPr lang="en-IN" b="1" dirty="0">
                <a:latin typeface="Bookman Old Style" pitchFamily="18" charset="0"/>
              </a:rPr>
              <a:t> </a:t>
            </a:r>
            <a:r>
              <a:rPr lang="en-IN" b="1" dirty="0" smtClean="0">
                <a:latin typeface="Bookman Old Style" pitchFamily="18" charset="0"/>
              </a:rPr>
              <a:t>App- based transactions facilitated by way of interactive platforms;</a:t>
            </a:r>
          </a:p>
          <a:p>
            <a:pPr lvl="1">
              <a:buFont typeface="Wingdings" pitchFamily="2" charset="2"/>
              <a:buChar char="q"/>
            </a:pPr>
            <a:r>
              <a:rPr lang="en-IN" b="1" dirty="0">
                <a:latin typeface="Bookman Old Style" pitchFamily="18" charset="0"/>
              </a:rPr>
              <a:t> </a:t>
            </a:r>
            <a:r>
              <a:rPr lang="en-IN" b="1" dirty="0" smtClean="0">
                <a:latin typeface="Bookman Old Style" pitchFamily="18" charset="0"/>
              </a:rPr>
              <a:t>Different options are just a click away;</a:t>
            </a:r>
          </a:p>
          <a:p>
            <a:pPr lvl="1">
              <a:buFont typeface="Wingdings" pitchFamily="2" charset="2"/>
              <a:buChar char="q"/>
            </a:pPr>
            <a:r>
              <a:rPr lang="en-IN" b="1" dirty="0">
                <a:latin typeface="Bookman Old Style" pitchFamily="18" charset="0"/>
              </a:rPr>
              <a:t> </a:t>
            </a:r>
            <a:r>
              <a:rPr lang="en-IN" b="1" dirty="0" smtClean="0">
                <a:latin typeface="Bookman Old Style" pitchFamily="18" charset="0"/>
              </a:rPr>
              <a:t>Network effects bring in efficiency.</a:t>
            </a:r>
          </a:p>
        </p:txBody>
      </p:sp>
      <p:sp>
        <p:nvSpPr>
          <p:cNvPr id="2" name="Slide Number Placeholder 1"/>
          <p:cNvSpPr>
            <a:spLocks noGrp="1"/>
          </p:cNvSpPr>
          <p:nvPr>
            <p:ph type="sldNum" sz="quarter" idx="12"/>
          </p:nvPr>
        </p:nvSpPr>
        <p:spPr/>
        <p:txBody>
          <a:bodyPr/>
          <a:lstStyle/>
          <a:p>
            <a:fld id="{B6F15528-21DE-4FAA-801E-634DDDAF4B2B}" type="slidenum">
              <a:rPr lang="en-US" smtClean="0"/>
              <a:pPr/>
              <a:t>2</a:t>
            </a:fld>
            <a:endParaRPr lang="en-US"/>
          </a:p>
        </p:txBody>
      </p:sp>
      <p:graphicFrame>
        <p:nvGraphicFramePr>
          <p:cNvPr id="6" name="Table 5"/>
          <p:cNvGraphicFramePr>
            <a:graphicFrameLocks noGrp="1"/>
          </p:cNvGraphicFramePr>
          <p:nvPr>
            <p:extLst/>
          </p:nvPr>
        </p:nvGraphicFramePr>
        <p:xfrm>
          <a:off x="34976" y="0"/>
          <a:ext cx="9109023" cy="370840"/>
        </p:xfrm>
        <a:graphic>
          <a:graphicData uri="http://schemas.openxmlformats.org/drawingml/2006/table">
            <a:tbl>
              <a:tblPr firstRow="1" bandRow="1">
                <a:tableStyleId>{5C22544A-7EE6-4342-B048-85BDC9FD1C3A}</a:tableStyleId>
              </a:tblPr>
              <a:tblGrid>
                <a:gridCol w="9109023">
                  <a:extLst>
                    <a:ext uri="{9D8B030D-6E8A-4147-A177-3AD203B41FA5}">
                      <a16:colId xmlns:a16="http://schemas.microsoft.com/office/drawing/2014/main" xmlns="" val="20000"/>
                    </a:ext>
                  </a:extLst>
                </a:gridCol>
              </a:tblGrid>
              <a:tr h="370840">
                <a:tc>
                  <a:txBody>
                    <a:bodyPr/>
                    <a:lstStyle/>
                    <a:p>
                      <a:endParaRPr lang="en-IN" dirty="0"/>
                    </a:p>
                  </a:txBody>
                  <a:tcPr>
                    <a:solidFill>
                      <a:schemeClr val="accent5">
                        <a:lumMod val="50000"/>
                      </a:schemeClr>
                    </a:solidFill>
                  </a:tcPr>
                </a:tc>
                <a:extLst>
                  <a:ext uri="{0D108BD9-81ED-4DB2-BD59-A6C34878D82A}">
                    <a16:rowId xmlns:a16="http://schemas.microsoft.com/office/drawing/2014/main" xmlns="" val="1000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194190900"/>
              </p:ext>
            </p:extLst>
          </p:nvPr>
        </p:nvGraphicFramePr>
        <p:xfrm>
          <a:off x="0" y="6477000"/>
          <a:ext cx="9144000" cy="38100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xmlns="" val="20000"/>
                    </a:ext>
                  </a:extLst>
                </a:gridCol>
              </a:tblGrid>
              <a:tr h="381000">
                <a:tc>
                  <a:txBody>
                    <a:bodyPr/>
                    <a:lstStyle/>
                    <a:p>
                      <a:r>
                        <a:rPr lang="en-US" sz="900" b="1" kern="1200" dirty="0" smtClean="0">
                          <a:solidFill>
                            <a:schemeClr val="lt1"/>
                          </a:solidFill>
                          <a:latin typeface="Bookman Old Style" pitchFamily="18" charset="0"/>
                          <a:ea typeface="+mn-ea"/>
                          <a:cs typeface="+mn-cs"/>
                        </a:rPr>
                        <a:t>                                                                                                                                                                                          </a:t>
                      </a:r>
                      <a:r>
                        <a:rPr lang="en-US" sz="800" b="0" kern="1200" dirty="0" smtClean="0">
                          <a:solidFill>
                            <a:schemeClr val="lt1"/>
                          </a:solidFill>
                          <a:latin typeface="Arial" pitchFamily="34" charset="0"/>
                          <a:ea typeface="+mn-ea"/>
                          <a:cs typeface="Arial" pitchFamily="34" charset="0"/>
                        </a:rPr>
                        <a:t>COMPETITION COMMISSION OF INDIA</a:t>
                      </a:r>
                      <a:endParaRPr lang="en-IN" sz="800" b="0" kern="1200" dirty="0">
                        <a:solidFill>
                          <a:schemeClr val="lt1"/>
                        </a:solidFill>
                        <a:latin typeface="Arial" pitchFamily="34" charset="0"/>
                        <a:ea typeface="+mn-ea"/>
                        <a:cs typeface="Arial" pitchFamily="34" charset="0"/>
                      </a:endParaRPr>
                    </a:p>
                  </a:txBody>
                  <a:tcPr>
                    <a:solidFill>
                      <a:schemeClr val="accent5">
                        <a:lumMod val="50000"/>
                      </a:schemeClr>
                    </a:solidFill>
                  </a:tcPr>
                </a:tc>
                <a:extLst>
                  <a:ext uri="{0D108BD9-81ED-4DB2-BD59-A6C34878D82A}">
                    <a16:rowId xmlns:a16="http://schemas.microsoft.com/office/drawing/2014/main" xmlns="" val="10000"/>
                  </a:ext>
                </a:extLst>
              </a:tr>
            </a:tbl>
          </a:graphicData>
        </a:graphic>
      </p:graphicFrame>
      <p:pic>
        <p:nvPicPr>
          <p:cNvPr id="9" name="Picture 8" descr="govt_of_india_logo%20png"/>
          <p:cNvPicPr/>
          <p:nvPr/>
        </p:nvPicPr>
        <p:blipFill>
          <a:blip r:embed="rId2" cstate="print"/>
          <a:srcRect/>
          <a:stretch>
            <a:fillRect/>
          </a:stretch>
        </p:blipFill>
        <p:spPr bwMode="auto">
          <a:xfrm>
            <a:off x="196297" y="410436"/>
            <a:ext cx="516890" cy="643890"/>
          </a:xfrm>
          <a:prstGeom prst="rect">
            <a:avLst/>
          </a:prstGeom>
          <a:noFill/>
          <a:ln w="9525">
            <a:noFill/>
            <a:miter lim="800000"/>
            <a:headEnd/>
            <a:tailEnd/>
          </a:ln>
        </p:spPr>
      </p:pic>
      <p:pic>
        <p:nvPicPr>
          <p:cNvPr id="11" name="Picture 10" descr="Description: C:\Users\Admin\Desktop\header.gif"/>
          <p:cNvPicPr/>
          <p:nvPr/>
        </p:nvPicPr>
        <p:blipFill>
          <a:blip r:embed="rId3" cstate="print"/>
          <a:srcRect/>
          <a:stretch>
            <a:fillRect/>
          </a:stretch>
        </p:blipFill>
        <p:spPr bwMode="auto">
          <a:xfrm>
            <a:off x="8246806" y="352897"/>
            <a:ext cx="723265" cy="652145"/>
          </a:xfrm>
          <a:prstGeom prst="rect">
            <a:avLst/>
          </a:prstGeom>
          <a:noFill/>
          <a:ln w="9525">
            <a:noFill/>
            <a:miter lim="800000"/>
            <a:headEnd/>
            <a:tailEnd/>
          </a:ln>
        </p:spPr>
      </p:pic>
    </p:spTree>
    <p:extLst>
      <p:ext uri="{BB962C8B-B14F-4D97-AF65-F5344CB8AC3E}">
        <p14:creationId xmlns:p14="http://schemas.microsoft.com/office/powerpoint/2010/main" val="4838173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7543800" cy="1143000"/>
          </a:xfrm>
        </p:spPr>
        <p:txBody>
          <a:bodyPr>
            <a:normAutofit fontScale="90000"/>
          </a:bodyPr>
          <a:lstStyle/>
          <a:p>
            <a:pPr lvl="0" algn="ctr"/>
            <a:r>
              <a:rPr lang="en-IN" sz="2400" b="1" dirty="0">
                <a:latin typeface="Bookman Old Style" pitchFamily="18" charset="0"/>
                <a:cs typeface="LilyUPC" pitchFamily="34" charset="-34"/>
              </a:rPr>
              <a:t/>
            </a:r>
            <a:br>
              <a:rPr lang="en-IN" sz="2400" b="1" dirty="0">
                <a:latin typeface="Bookman Old Style" pitchFamily="18" charset="0"/>
                <a:cs typeface="LilyUPC" pitchFamily="34" charset="-34"/>
              </a:rPr>
            </a:br>
            <a:r>
              <a:rPr lang="en-IN" sz="3100" b="1" dirty="0" smtClean="0">
                <a:latin typeface="Bookman Old Style" pitchFamily="18" charset="0"/>
              </a:rPr>
              <a:t>Key Competition Concerns</a:t>
            </a:r>
            <a:r>
              <a:rPr lang="en-IN" sz="3200" b="1" dirty="0" smtClean="0">
                <a:latin typeface="Bookman Old Style" pitchFamily="18" charset="0"/>
              </a:rPr>
              <a:t/>
            </a:r>
            <a:br>
              <a:rPr lang="en-IN" sz="3200" b="1" dirty="0" smtClean="0">
                <a:latin typeface="Bookman Old Style" pitchFamily="18" charset="0"/>
              </a:rPr>
            </a:br>
            <a:endParaRPr lang="en-IN" sz="3100" b="1" dirty="0">
              <a:latin typeface="Bookman Old Style" pitchFamily="18" charset="0"/>
              <a:cs typeface="Arial" pitchFamily="34" charset="0"/>
            </a:endParaRPr>
          </a:p>
        </p:txBody>
      </p:sp>
      <p:sp>
        <p:nvSpPr>
          <p:cNvPr id="5" name="Content Placeholder 4"/>
          <p:cNvSpPr>
            <a:spLocks noGrp="1"/>
          </p:cNvSpPr>
          <p:nvPr>
            <p:ph idx="1"/>
          </p:nvPr>
        </p:nvSpPr>
        <p:spPr>
          <a:xfrm>
            <a:off x="228600" y="1752600"/>
            <a:ext cx="8686800" cy="4343400"/>
          </a:xfrm>
        </p:spPr>
        <p:txBody>
          <a:bodyPr>
            <a:noAutofit/>
          </a:bodyPr>
          <a:lstStyle/>
          <a:p>
            <a:pPr lvl="0">
              <a:buFont typeface="Wingdings" pitchFamily="2" charset="2"/>
              <a:buChar char="q"/>
            </a:pPr>
            <a:r>
              <a:rPr lang="en-IN" sz="1600" b="1" dirty="0" smtClean="0">
                <a:latin typeface="Bookman Old Style" pitchFamily="18" charset="0"/>
              </a:rPr>
              <a:t>Anti-Competitive Agreements</a:t>
            </a:r>
          </a:p>
          <a:p>
            <a:pPr lvl="1">
              <a:buFont typeface="Wingdings" pitchFamily="2" charset="2"/>
              <a:buChar char="Ø"/>
            </a:pPr>
            <a:r>
              <a:rPr lang="en-IN" sz="1600" dirty="0" smtClean="0">
                <a:latin typeface="Bookman Old Style" pitchFamily="18" charset="0"/>
              </a:rPr>
              <a:t>Anti-competitive practices such as exclusive agreements, restricting the consumers or service providers from using alternative platforms—locked-in effects because of disallowing multi-homing. </a:t>
            </a:r>
          </a:p>
          <a:p>
            <a:pPr lvl="0">
              <a:buFont typeface="Wingdings" pitchFamily="2" charset="2"/>
              <a:buChar char="q"/>
            </a:pPr>
            <a:r>
              <a:rPr lang="en-IN" sz="1600" b="1" dirty="0" smtClean="0">
                <a:latin typeface="Bookman Old Style" pitchFamily="18" charset="0"/>
              </a:rPr>
              <a:t>Abuse of Dominant Position</a:t>
            </a:r>
          </a:p>
          <a:p>
            <a:pPr lvl="1">
              <a:buFont typeface="Wingdings" pitchFamily="2" charset="2"/>
              <a:buChar char="Ø"/>
            </a:pPr>
            <a:r>
              <a:rPr lang="en-IN" sz="1600" dirty="0" smtClean="0">
                <a:latin typeface="Bookman Old Style" pitchFamily="18" charset="0"/>
              </a:rPr>
              <a:t>Abysmally low pricing strategies—e.g. Radio Taxi Service Industry in India saw emergence of online cab aggregators (OLA and UBER) offering taxi services at unimaginable low prices</a:t>
            </a:r>
          </a:p>
          <a:p>
            <a:pPr lvl="1">
              <a:buFont typeface="Wingdings" pitchFamily="2" charset="2"/>
              <a:buChar char="Ø"/>
            </a:pPr>
            <a:r>
              <a:rPr lang="en-IN" sz="1600" dirty="0" smtClean="0">
                <a:latin typeface="Bookman Old Style" pitchFamily="18" charset="0"/>
              </a:rPr>
              <a:t>Penetrative pricing for building network </a:t>
            </a:r>
            <a:r>
              <a:rPr lang="en-IN" sz="1600" i="1" dirty="0" smtClean="0">
                <a:latin typeface="Bookman Old Style" pitchFamily="18" charset="0"/>
              </a:rPr>
              <a:t>v.</a:t>
            </a:r>
            <a:r>
              <a:rPr lang="en-IN" sz="1600" dirty="0" smtClean="0">
                <a:latin typeface="Bookman Old Style" pitchFamily="18" charset="0"/>
              </a:rPr>
              <a:t> Predatory pricing aimed at excluding competitors from the market;</a:t>
            </a:r>
          </a:p>
          <a:p>
            <a:pPr lvl="1">
              <a:buFont typeface="Wingdings" pitchFamily="2" charset="2"/>
              <a:buChar char="Ø"/>
            </a:pPr>
            <a:r>
              <a:rPr lang="en-IN" sz="1600" dirty="0" smtClean="0">
                <a:latin typeface="Bookman Old Style" pitchFamily="18" charset="0"/>
              </a:rPr>
              <a:t>Decisive factor: Is there a plausible theory of harm? Has the market tipped in favour of a single player? Are consumers losing or benefitting in the short run as well as long run? Is competition in the market getting affected?—CCI applied these factors in its recent decision concerning allegation of predatory pricing by a domestic online cab aggregator.</a:t>
            </a:r>
          </a:p>
        </p:txBody>
      </p:sp>
      <p:sp>
        <p:nvSpPr>
          <p:cNvPr id="2" name="Slide Number Placeholder 1"/>
          <p:cNvSpPr>
            <a:spLocks noGrp="1"/>
          </p:cNvSpPr>
          <p:nvPr>
            <p:ph type="sldNum" sz="quarter" idx="12"/>
          </p:nvPr>
        </p:nvSpPr>
        <p:spPr/>
        <p:txBody>
          <a:bodyPr/>
          <a:lstStyle/>
          <a:p>
            <a:fld id="{B6F15528-21DE-4FAA-801E-634DDDAF4B2B}" type="slidenum">
              <a:rPr lang="en-US" smtClean="0"/>
              <a:pPr/>
              <a:t>3</a:t>
            </a:fld>
            <a:endParaRPr lang="en-US"/>
          </a:p>
        </p:txBody>
      </p:sp>
      <p:graphicFrame>
        <p:nvGraphicFramePr>
          <p:cNvPr id="6" name="Table 5"/>
          <p:cNvGraphicFramePr>
            <a:graphicFrameLocks noGrp="1"/>
          </p:cNvGraphicFramePr>
          <p:nvPr>
            <p:extLst/>
          </p:nvPr>
        </p:nvGraphicFramePr>
        <p:xfrm>
          <a:off x="34976" y="0"/>
          <a:ext cx="9109023" cy="370840"/>
        </p:xfrm>
        <a:graphic>
          <a:graphicData uri="http://schemas.openxmlformats.org/drawingml/2006/table">
            <a:tbl>
              <a:tblPr firstRow="1" bandRow="1">
                <a:tableStyleId>{5C22544A-7EE6-4342-B048-85BDC9FD1C3A}</a:tableStyleId>
              </a:tblPr>
              <a:tblGrid>
                <a:gridCol w="9109023">
                  <a:extLst>
                    <a:ext uri="{9D8B030D-6E8A-4147-A177-3AD203B41FA5}">
                      <a16:colId xmlns:a16="http://schemas.microsoft.com/office/drawing/2014/main" xmlns="" val="20000"/>
                    </a:ext>
                  </a:extLst>
                </a:gridCol>
              </a:tblGrid>
              <a:tr h="370840">
                <a:tc>
                  <a:txBody>
                    <a:bodyPr/>
                    <a:lstStyle/>
                    <a:p>
                      <a:endParaRPr lang="en-IN" dirty="0"/>
                    </a:p>
                  </a:txBody>
                  <a:tcPr>
                    <a:solidFill>
                      <a:schemeClr val="accent5">
                        <a:lumMod val="50000"/>
                      </a:schemeClr>
                    </a:solidFill>
                  </a:tcPr>
                </a:tc>
                <a:extLst>
                  <a:ext uri="{0D108BD9-81ED-4DB2-BD59-A6C34878D82A}">
                    <a16:rowId xmlns:a16="http://schemas.microsoft.com/office/drawing/2014/main" xmlns="" val="1000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194190900"/>
              </p:ext>
            </p:extLst>
          </p:nvPr>
        </p:nvGraphicFramePr>
        <p:xfrm>
          <a:off x="0" y="6477000"/>
          <a:ext cx="9144000" cy="38100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xmlns="" val="20000"/>
                    </a:ext>
                  </a:extLst>
                </a:gridCol>
              </a:tblGrid>
              <a:tr h="381000">
                <a:tc>
                  <a:txBody>
                    <a:bodyPr/>
                    <a:lstStyle/>
                    <a:p>
                      <a:r>
                        <a:rPr lang="en-US" sz="900" b="1" kern="1200" dirty="0" smtClean="0">
                          <a:solidFill>
                            <a:schemeClr val="lt1"/>
                          </a:solidFill>
                          <a:latin typeface="Bookman Old Style" pitchFamily="18" charset="0"/>
                          <a:ea typeface="+mn-ea"/>
                          <a:cs typeface="+mn-cs"/>
                        </a:rPr>
                        <a:t>                                                                                                                                                                                          </a:t>
                      </a:r>
                      <a:r>
                        <a:rPr lang="en-US" sz="800" b="0" kern="1200" dirty="0" smtClean="0">
                          <a:solidFill>
                            <a:schemeClr val="lt1"/>
                          </a:solidFill>
                          <a:latin typeface="Arial" pitchFamily="34" charset="0"/>
                          <a:ea typeface="+mn-ea"/>
                          <a:cs typeface="Arial" pitchFamily="34" charset="0"/>
                        </a:rPr>
                        <a:t>COMPETITION COMMISSION OF INDIA</a:t>
                      </a:r>
                      <a:endParaRPr lang="en-IN" sz="800" b="0" kern="1200" dirty="0">
                        <a:solidFill>
                          <a:schemeClr val="lt1"/>
                        </a:solidFill>
                        <a:latin typeface="Arial" pitchFamily="34" charset="0"/>
                        <a:ea typeface="+mn-ea"/>
                        <a:cs typeface="Arial" pitchFamily="34" charset="0"/>
                      </a:endParaRPr>
                    </a:p>
                  </a:txBody>
                  <a:tcPr>
                    <a:solidFill>
                      <a:schemeClr val="accent5">
                        <a:lumMod val="50000"/>
                      </a:schemeClr>
                    </a:solidFill>
                  </a:tcPr>
                </a:tc>
                <a:extLst>
                  <a:ext uri="{0D108BD9-81ED-4DB2-BD59-A6C34878D82A}">
                    <a16:rowId xmlns:a16="http://schemas.microsoft.com/office/drawing/2014/main" xmlns="" val="10000"/>
                  </a:ext>
                </a:extLst>
              </a:tr>
            </a:tbl>
          </a:graphicData>
        </a:graphic>
      </p:graphicFrame>
      <p:pic>
        <p:nvPicPr>
          <p:cNvPr id="9" name="Picture 8" descr="govt_of_india_logo%20png"/>
          <p:cNvPicPr/>
          <p:nvPr/>
        </p:nvPicPr>
        <p:blipFill>
          <a:blip r:embed="rId2" cstate="print"/>
          <a:srcRect/>
          <a:stretch>
            <a:fillRect/>
          </a:stretch>
        </p:blipFill>
        <p:spPr bwMode="auto">
          <a:xfrm>
            <a:off x="196297" y="410436"/>
            <a:ext cx="516890" cy="643890"/>
          </a:xfrm>
          <a:prstGeom prst="rect">
            <a:avLst/>
          </a:prstGeom>
          <a:noFill/>
          <a:ln w="9525">
            <a:noFill/>
            <a:miter lim="800000"/>
            <a:headEnd/>
            <a:tailEnd/>
          </a:ln>
        </p:spPr>
      </p:pic>
      <p:pic>
        <p:nvPicPr>
          <p:cNvPr id="11" name="Picture 10" descr="Description: C:\Users\Admin\Desktop\header.gif"/>
          <p:cNvPicPr/>
          <p:nvPr/>
        </p:nvPicPr>
        <p:blipFill>
          <a:blip r:embed="rId3" cstate="print"/>
          <a:srcRect/>
          <a:stretch>
            <a:fillRect/>
          </a:stretch>
        </p:blipFill>
        <p:spPr bwMode="auto">
          <a:xfrm>
            <a:off x="8246806" y="352897"/>
            <a:ext cx="723265" cy="652145"/>
          </a:xfrm>
          <a:prstGeom prst="rect">
            <a:avLst/>
          </a:prstGeom>
          <a:noFill/>
          <a:ln w="9525">
            <a:noFill/>
            <a:miter lim="800000"/>
            <a:headEnd/>
            <a:tailEnd/>
          </a:ln>
        </p:spPr>
      </p:pic>
    </p:spTree>
    <p:extLst>
      <p:ext uri="{BB962C8B-B14F-4D97-AF65-F5344CB8AC3E}">
        <p14:creationId xmlns:p14="http://schemas.microsoft.com/office/powerpoint/2010/main" val="4838173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7543800" cy="1143000"/>
          </a:xfrm>
        </p:spPr>
        <p:txBody>
          <a:bodyPr>
            <a:normAutofit fontScale="90000"/>
          </a:bodyPr>
          <a:lstStyle/>
          <a:p>
            <a:pPr lvl="0" algn="ctr"/>
            <a:r>
              <a:rPr lang="en-IN" sz="2400" b="1" dirty="0">
                <a:latin typeface="Bookman Old Style" pitchFamily="18" charset="0"/>
                <a:cs typeface="LilyUPC" pitchFamily="34" charset="-34"/>
              </a:rPr>
              <a:t/>
            </a:r>
            <a:br>
              <a:rPr lang="en-IN" sz="2400" b="1" dirty="0">
                <a:latin typeface="Bookman Old Style" pitchFamily="18" charset="0"/>
                <a:cs typeface="LilyUPC" pitchFamily="34" charset="-34"/>
              </a:rPr>
            </a:br>
            <a:r>
              <a:rPr lang="en-IN" sz="3100" b="1" dirty="0" smtClean="0">
                <a:latin typeface="Bookman Old Style" pitchFamily="18" charset="0"/>
              </a:rPr>
              <a:t>CCI’s assessment approach in ICT Sector</a:t>
            </a:r>
            <a:endParaRPr lang="en-IN" sz="3100" b="1" dirty="0">
              <a:latin typeface="Bookman Old Style" pitchFamily="18" charset="0"/>
              <a:cs typeface="Arial" pitchFamily="34" charset="0"/>
            </a:endParaRPr>
          </a:p>
        </p:txBody>
      </p:sp>
      <p:sp>
        <p:nvSpPr>
          <p:cNvPr id="5" name="Content Placeholder 4"/>
          <p:cNvSpPr>
            <a:spLocks noGrp="1"/>
          </p:cNvSpPr>
          <p:nvPr>
            <p:ph idx="1"/>
          </p:nvPr>
        </p:nvSpPr>
        <p:spPr>
          <a:xfrm>
            <a:off x="228600" y="1752600"/>
            <a:ext cx="8686800" cy="4343400"/>
          </a:xfrm>
        </p:spPr>
        <p:txBody>
          <a:bodyPr>
            <a:noAutofit/>
          </a:bodyPr>
          <a:lstStyle/>
          <a:p>
            <a:pPr lvl="0">
              <a:buFont typeface="Wingdings" pitchFamily="2" charset="2"/>
              <a:buChar char="q"/>
            </a:pPr>
            <a:r>
              <a:rPr lang="en-IN" b="1" dirty="0" smtClean="0">
                <a:latin typeface="Bookman Old Style" pitchFamily="18" charset="0"/>
              </a:rPr>
              <a:t> Does CCI </a:t>
            </a:r>
            <a:r>
              <a:rPr lang="en-IN" b="1" dirty="0">
                <a:latin typeface="Bookman Old Style" pitchFamily="18" charset="0"/>
              </a:rPr>
              <a:t>apply conventional competitive assessment </a:t>
            </a:r>
            <a:r>
              <a:rPr lang="en-IN" b="1" dirty="0" smtClean="0">
                <a:latin typeface="Bookman Old Style" pitchFamily="18" charset="0"/>
              </a:rPr>
              <a:t>tools? </a:t>
            </a:r>
          </a:p>
          <a:p>
            <a:pPr lvl="1">
              <a:buFont typeface="Wingdings" pitchFamily="2" charset="2"/>
              <a:buChar char="q"/>
            </a:pPr>
            <a:r>
              <a:rPr lang="en-IN" b="1" dirty="0" smtClean="0">
                <a:latin typeface="Bookman Old Style" pitchFamily="18" charset="0"/>
              </a:rPr>
              <a:t> </a:t>
            </a:r>
            <a:r>
              <a:rPr lang="en-IN" dirty="0" smtClean="0">
                <a:latin typeface="Bookman Old Style" pitchFamily="18" charset="0"/>
              </a:rPr>
              <a:t>No, rather CCI has evolved a nuanced approach suitable to new market economy sectors;</a:t>
            </a:r>
          </a:p>
          <a:p>
            <a:pPr lvl="1">
              <a:buFont typeface="Wingdings" pitchFamily="2" charset="2"/>
              <a:buChar char="q"/>
            </a:pPr>
            <a:r>
              <a:rPr lang="en-IN" dirty="0">
                <a:latin typeface="Bookman Old Style" pitchFamily="18" charset="0"/>
              </a:rPr>
              <a:t>Though CCI has not evolved any formal guidelines to assess such cases, through decisional practice we are evolving a nuanced approach;</a:t>
            </a:r>
          </a:p>
          <a:p>
            <a:pPr lvl="1">
              <a:buFont typeface="Wingdings" pitchFamily="2" charset="2"/>
              <a:buChar char="q"/>
            </a:pPr>
            <a:r>
              <a:rPr lang="en-IN" dirty="0" smtClean="0">
                <a:latin typeface="Bookman Old Style" pitchFamily="18" charset="0"/>
              </a:rPr>
              <a:t> In recent cases, CCI observed that traditional antitrust tools may not fully justify assessment in new economy sectors;</a:t>
            </a:r>
          </a:p>
          <a:p>
            <a:pPr lvl="1">
              <a:buFont typeface="Wingdings" pitchFamily="2" charset="2"/>
              <a:buChar char="q"/>
            </a:pPr>
            <a:r>
              <a:rPr lang="en-IN" dirty="0">
                <a:latin typeface="Bookman Old Style" pitchFamily="18" charset="0"/>
              </a:rPr>
              <a:t> </a:t>
            </a:r>
            <a:r>
              <a:rPr lang="en-IN" dirty="0" smtClean="0">
                <a:latin typeface="Bookman Old Style" pitchFamily="18" charset="0"/>
              </a:rPr>
              <a:t>Relevance of SSNIP Test in relevant market determination, relevance of market shares in assessing market power, traditional entry barrier factors (high capital requirement) </a:t>
            </a:r>
            <a:r>
              <a:rPr lang="en-IN" i="1" dirty="0" smtClean="0">
                <a:latin typeface="Bookman Old Style" pitchFamily="18" charset="0"/>
              </a:rPr>
              <a:t>etc. </a:t>
            </a:r>
            <a:r>
              <a:rPr lang="en-IN" dirty="0" smtClean="0">
                <a:latin typeface="Bookman Old Style" pitchFamily="18" charset="0"/>
              </a:rPr>
              <a:t>have been suitably modified.</a:t>
            </a:r>
          </a:p>
          <a:p>
            <a:pPr lvl="1">
              <a:buFont typeface="Wingdings" pitchFamily="2" charset="2"/>
              <a:buChar char="q"/>
            </a:pPr>
            <a:endParaRPr lang="en-IN" dirty="0" smtClean="0">
              <a:latin typeface="Bookman Old Style" pitchFamily="18" charset="0"/>
            </a:endParaRPr>
          </a:p>
          <a:p>
            <a:pPr lvl="1">
              <a:buFont typeface="Wingdings" pitchFamily="2" charset="2"/>
              <a:buChar char="q"/>
            </a:pPr>
            <a:endParaRPr lang="en-IN" b="1" dirty="0" smtClean="0">
              <a:latin typeface="Bookman Old Style" pitchFamily="18" charset="0"/>
            </a:endParaRPr>
          </a:p>
          <a:p>
            <a:pPr lvl="1">
              <a:buFont typeface="Wingdings" pitchFamily="2" charset="2"/>
              <a:buChar char="q"/>
            </a:pPr>
            <a:endParaRPr lang="en-IN" b="1" dirty="0">
              <a:latin typeface="Bookman Old Style" pitchFamily="18" charset="0"/>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4</a:t>
            </a:fld>
            <a:endParaRPr lang="en-US"/>
          </a:p>
        </p:txBody>
      </p:sp>
      <p:graphicFrame>
        <p:nvGraphicFramePr>
          <p:cNvPr id="6" name="Table 5"/>
          <p:cNvGraphicFramePr>
            <a:graphicFrameLocks noGrp="1"/>
          </p:cNvGraphicFramePr>
          <p:nvPr>
            <p:extLst/>
          </p:nvPr>
        </p:nvGraphicFramePr>
        <p:xfrm>
          <a:off x="34976" y="0"/>
          <a:ext cx="9109023" cy="370840"/>
        </p:xfrm>
        <a:graphic>
          <a:graphicData uri="http://schemas.openxmlformats.org/drawingml/2006/table">
            <a:tbl>
              <a:tblPr firstRow="1" bandRow="1">
                <a:tableStyleId>{5C22544A-7EE6-4342-B048-85BDC9FD1C3A}</a:tableStyleId>
              </a:tblPr>
              <a:tblGrid>
                <a:gridCol w="9109023">
                  <a:extLst>
                    <a:ext uri="{9D8B030D-6E8A-4147-A177-3AD203B41FA5}">
                      <a16:colId xmlns:a16="http://schemas.microsoft.com/office/drawing/2014/main" xmlns="" val="20000"/>
                    </a:ext>
                  </a:extLst>
                </a:gridCol>
              </a:tblGrid>
              <a:tr h="370840">
                <a:tc>
                  <a:txBody>
                    <a:bodyPr/>
                    <a:lstStyle/>
                    <a:p>
                      <a:endParaRPr lang="en-IN" dirty="0"/>
                    </a:p>
                  </a:txBody>
                  <a:tcPr>
                    <a:solidFill>
                      <a:schemeClr val="accent5">
                        <a:lumMod val="50000"/>
                      </a:schemeClr>
                    </a:solidFill>
                  </a:tcPr>
                </a:tc>
                <a:extLst>
                  <a:ext uri="{0D108BD9-81ED-4DB2-BD59-A6C34878D82A}">
                    <a16:rowId xmlns:a16="http://schemas.microsoft.com/office/drawing/2014/main" xmlns="" val="1000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194190900"/>
              </p:ext>
            </p:extLst>
          </p:nvPr>
        </p:nvGraphicFramePr>
        <p:xfrm>
          <a:off x="0" y="6477000"/>
          <a:ext cx="9144000" cy="38100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xmlns="" val="20000"/>
                    </a:ext>
                  </a:extLst>
                </a:gridCol>
              </a:tblGrid>
              <a:tr h="381000">
                <a:tc>
                  <a:txBody>
                    <a:bodyPr/>
                    <a:lstStyle/>
                    <a:p>
                      <a:r>
                        <a:rPr lang="en-US" sz="900" b="1" kern="1200" dirty="0" smtClean="0">
                          <a:solidFill>
                            <a:schemeClr val="lt1"/>
                          </a:solidFill>
                          <a:latin typeface="Bookman Old Style" pitchFamily="18" charset="0"/>
                          <a:ea typeface="+mn-ea"/>
                          <a:cs typeface="+mn-cs"/>
                        </a:rPr>
                        <a:t>                                                                                                                                                                                          </a:t>
                      </a:r>
                      <a:r>
                        <a:rPr lang="en-US" sz="800" b="0" kern="1200" dirty="0" smtClean="0">
                          <a:solidFill>
                            <a:schemeClr val="lt1"/>
                          </a:solidFill>
                          <a:latin typeface="Arial" pitchFamily="34" charset="0"/>
                          <a:ea typeface="+mn-ea"/>
                          <a:cs typeface="Arial" pitchFamily="34" charset="0"/>
                        </a:rPr>
                        <a:t>COMPETITION COMMISSION OF INDIA</a:t>
                      </a:r>
                      <a:endParaRPr lang="en-IN" sz="800" b="0" kern="1200" dirty="0">
                        <a:solidFill>
                          <a:schemeClr val="lt1"/>
                        </a:solidFill>
                        <a:latin typeface="Arial" pitchFamily="34" charset="0"/>
                        <a:ea typeface="+mn-ea"/>
                        <a:cs typeface="Arial" pitchFamily="34" charset="0"/>
                      </a:endParaRPr>
                    </a:p>
                  </a:txBody>
                  <a:tcPr>
                    <a:solidFill>
                      <a:schemeClr val="accent5">
                        <a:lumMod val="50000"/>
                      </a:schemeClr>
                    </a:solidFill>
                  </a:tcPr>
                </a:tc>
                <a:extLst>
                  <a:ext uri="{0D108BD9-81ED-4DB2-BD59-A6C34878D82A}">
                    <a16:rowId xmlns:a16="http://schemas.microsoft.com/office/drawing/2014/main" xmlns="" val="10000"/>
                  </a:ext>
                </a:extLst>
              </a:tr>
            </a:tbl>
          </a:graphicData>
        </a:graphic>
      </p:graphicFrame>
      <p:pic>
        <p:nvPicPr>
          <p:cNvPr id="9" name="Picture 8" descr="govt_of_india_logo%20png"/>
          <p:cNvPicPr/>
          <p:nvPr/>
        </p:nvPicPr>
        <p:blipFill>
          <a:blip r:embed="rId2" cstate="print"/>
          <a:srcRect/>
          <a:stretch>
            <a:fillRect/>
          </a:stretch>
        </p:blipFill>
        <p:spPr bwMode="auto">
          <a:xfrm>
            <a:off x="196297" y="410436"/>
            <a:ext cx="516890" cy="643890"/>
          </a:xfrm>
          <a:prstGeom prst="rect">
            <a:avLst/>
          </a:prstGeom>
          <a:noFill/>
          <a:ln w="9525">
            <a:noFill/>
            <a:miter lim="800000"/>
            <a:headEnd/>
            <a:tailEnd/>
          </a:ln>
        </p:spPr>
      </p:pic>
      <p:pic>
        <p:nvPicPr>
          <p:cNvPr id="11" name="Picture 10" descr="Description: C:\Users\Admin\Desktop\header.gif"/>
          <p:cNvPicPr/>
          <p:nvPr/>
        </p:nvPicPr>
        <p:blipFill>
          <a:blip r:embed="rId3" cstate="print"/>
          <a:srcRect/>
          <a:stretch>
            <a:fillRect/>
          </a:stretch>
        </p:blipFill>
        <p:spPr bwMode="auto">
          <a:xfrm>
            <a:off x="8246806" y="352897"/>
            <a:ext cx="723265" cy="652145"/>
          </a:xfrm>
          <a:prstGeom prst="rect">
            <a:avLst/>
          </a:prstGeom>
          <a:noFill/>
          <a:ln w="9525">
            <a:noFill/>
            <a:miter lim="800000"/>
            <a:headEnd/>
            <a:tailEnd/>
          </a:ln>
        </p:spPr>
      </p:pic>
    </p:spTree>
    <p:extLst>
      <p:ext uri="{BB962C8B-B14F-4D97-AF65-F5344CB8AC3E}">
        <p14:creationId xmlns:p14="http://schemas.microsoft.com/office/powerpoint/2010/main" val="4523909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7543800" cy="1143000"/>
          </a:xfrm>
        </p:spPr>
        <p:txBody>
          <a:bodyPr>
            <a:normAutofit fontScale="90000"/>
          </a:bodyPr>
          <a:lstStyle/>
          <a:p>
            <a:pPr lvl="0" algn="ctr"/>
            <a:r>
              <a:rPr lang="en-IN" sz="2400" b="1" dirty="0">
                <a:latin typeface="Bookman Old Style" pitchFamily="18" charset="0"/>
                <a:cs typeface="LilyUPC" pitchFamily="34" charset="-34"/>
              </a:rPr>
              <a:t/>
            </a:r>
            <a:br>
              <a:rPr lang="en-IN" sz="2400" b="1" dirty="0">
                <a:latin typeface="Bookman Old Style" pitchFamily="18" charset="0"/>
                <a:cs typeface="LilyUPC" pitchFamily="34" charset="-34"/>
              </a:rPr>
            </a:br>
            <a:r>
              <a:rPr lang="en-IN" sz="3100" b="1" dirty="0" smtClean="0">
                <a:latin typeface="Bookman Old Style" pitchFamily="18" charset="0"/>
              </a:rPr>
              <a:t>CCI Case: Online Cab Aggregator (OLA)</a:t>
            </a:r>
            <a:r>
              <a:rPr lang="en-IN" sz="3200" b="1" dirty="0" smtClean="0">
                <a:latin typeface="Bookman Old Style" pitchFamily="18" charset="0"/>
              </a:rPr>
              <a:t/>
            </a:r>
            <a:br>
              <a:rPr lang="en-IN" sz="3200" b="1" dirty="0" smtClean="0">
                <a:latin typeface="Bookman Old Style" pitchFamily="18" charset="0"/>
              </a:rPr>
            </a:br>
            <a:endParaRPr lang="en-IN" sz="3100" b="1" dirty="0">
              <a:latin typeface="Bookman Old Style" pitchFamily="18" charset="0"/>
              <a:cs typeface="Arial" pitchFamily="34" charset="0"/>
            </a:endParaRPr>
          </a:p>
        </p:txBody>
      </p:sp>
      <p:sp>
        <p:nvSpPr>
          <p:cNvPr id="5" name="Content Placeholder 4"/>
          <p:cNvSpPr>
            <a:spLocks noGrp="1"/>
          </p:cNvSpPr>
          <p:nvPr>
            <p:ph idx="1"/>
          </p:nvPr>
        </p:nvSpPr>
        <p:spPr>
          <a:xfrm>
            <a:off x="228600" y="1752600"/>
            <a:ext cx="8686800" cy="4343400"/>
          </a:xfrm>
        </p:spPr>
        <p:txBody>
          <a:bodyPr>
            <a:noAutofit/>
          </a:bodyPr>
          <a:lstStyle/>
          <a:p>
            <a:pPr lvl="0">
              <a:buFont typeface="Wingdings" pitchFamily="2" charset="2"/>
              <a:buChar char="q"/>
            </a:pPr>
            <a:r>
              <a:rPr lang="en-IN" sz="2400" b="1" dirty="0" smtClean="0">
                <a:latin typeface="Bookman Old Style" pitchFamily="18" charset="0"/>
              </a:rPr>
              <a:t>How </a:t>
            </a:r>
            <a:r>
              <a:rPr lang="en-IN" sz="2400" b="1" dirty="0">
                <a:latin typeface="Bookman Old Style" pitchFamily="18" charset="0"/>
              </a:rPr>
              <a:t>r</a:t>
            </a:r>
            <a:r>
              <a:rPr lang="en-IN" sz="2400" b="1" dirty="0" smtClean="0">
                <a:latin typeface="Bookman Old Style" pitchFamily="18" charset="0"/>
              </a:rPr>
              <a:t>elevant market was defined— </a:t>
            </a:r>
          </a:p>
          <a:p>
            <a:pPr lvl="1">
              <a:buFont typeface="Wingdings" pitchFamily="2" charset="2"/>
              <a:buChar char="q"/>
            </a:pPr>
            <a:r>
              <a:rPr lang="en-IN" sz="2000" dirty="0" smtClean="0">
                <a:latin typeface="Bookman Old Style" pitchFamily="18" charset="0"/>
              </a:rPr>
              <a:t>CCI didn’t apply the SSNIP test as the allegation was that of predatory pricing, in which case SSNIP test has limited use.</a:t>
            </a:r>
          </a:p>
          <a:p>
            <a:pPr lvl="1">
              <a:buFont typeface="Wingdings" pitchFamily="2" charset="2"/>
              <a:buChar char="q"/>
            </a:pPr>
            <a:r>
              <a:rPr lang="en-IN" sz="2000" dirty="0" smtClean="0">
                <a:latin typeface="Bookman Old Style" pitchFamily="18" charset="0"/>
              </a:rPr>
              <a:t>CCI adopted a functional approach and based on the end-use functionality and substitutability, online cab aggregators were held to be part of the same relevant product market at the traditional radio taxi service providers. </a:t>
            </a:r>
          </a:p>
          <a:p>
            <a:pPr lvl="1">
              <a:buFont typeface="Wingdings" pitchFamily="2" charset="2"/>
              <a:buChar char="q"/>
            </a:pPr>
            <a:r>
              <a:rPr lang="en-IN" sz="2000" dirty="0" smtClean="0">
                <a:latin typeface="Bookman Old Style" pitchFamily="18" charset="0"/>
              </a:rPr>
              <a:t>While arriving at the relevant product market definition, CCI took into account the consumer perception about the product substitutability, despite the online aggregator claiming that it is only an information technology company and not a radio taxi service provider. </a:t>
            </a:r>
          </a:p>
        </p:txBody>
      </p:sp>
      <p:sp>
        <p:nvSpPr>
          <p:cNvPr id="2" name="Slide Number Placeholder 1"/>
          <p:cNvSpPr>
            <a:spLocks noGrp="1"/>
          </p:cNvSpPr>
          <p:nvPr>
            <p:ph type="sldNum" sz="quarter" idx="12"/>
          </p:nvPr>
        </p:nvSpPr>
        <p:spPr/>
        <p:txBody>
          <a:bodyPr/>
          <a:lstStyle/>
          <a:p>
            <a:fld id="{B6F15528-21DE-4FAA-801E-634DDDAF4B2B}" type="slidenum">
              <a:rPr lang="en-US" smtClean="0"/>
              <a:pPr/>
              <a:t>5</a:t>
            </a:fld>
            <a:endParaRPr lang="en-US"/>
          </a:p>
        </p:txBody>
      </p:sp>
      <p:graphicFrame>
        <p:nvGraphicFramePr>
          <p:cNvPr id="6" name="Table 5"/>
          <p:cNvGraphicFramePr>
            <a:graphicFrameLocks noGrp="1"/>
          </p:cNvGraphicFramePr>
          <p:nvPr>
            <p:extLst/>
          </p:nvPr>
        </p:nvGraphicFramePr>
        <p:xfrm>
          <a:off x="34976" y="0"/>
          <a:ext cx="9109023" cy="370840"/>
        </p:xfrm>
        <a:graphic>
          <a:graphicData uri="http://schemas.openxmlformats.org/drawingml/2006/table">
            <a:tbl>
              <a:tblPr firstRow="1" bandRow="1">
                <a:tableStyleId>{5C22544A-7EE6-4342-B048-85BDC9FD1C3A}</a:tableStyleId>
              </a:tblPr>
              <a:tblGrid>
                <a:gridCol w="9109023">
                  <a:extLst>
                    <a:ext uri="{9D8B030D-6E8A-4147-A177-3AD203B41FA5}">
                      <a16:colId xmlns:a16="http://schemas.microsoft.com/office/drawing/2014/main" xmlns="" val="20000"/>
                    </a:ext>
                  </a:extLst>
                </a:gridCol>
              </a:tblGrid>
              <a:tr h="370840">
                <a:tc>
                  <a:txBody>
                    <a:bodyPr/>
                    <a:lstStyle/>
                    <a:p>
                      <a:endParaRPr lang="en-IN" dirty="0"/>
                    </a:p>
                  </a:txBody>
                  <a:tcPr>
                    <a:solidFill>
                      <a:schemeClr val="accent5">
                        <a:lumMod val="50000"/>
                      </a:schemeClr>
                    </a:solidFill>
                  </a:tcPr>
                </a:tc>
                <a:extLst>
                  <a:ext uri="{0D108BD9-81ED-4DB2-BD59-A6C34878D82A}">
                    <a16:rowId xmlns:a16="http://schemas.microsoft.com/office/drawing/2014/main" xmlns="" val="1000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194190900"/>
              </p:ext>
            </p:extLst>
          </p:nvPr>
        </p:nvGraphicFramePr>
        <p:xfrm>
          <a:off x="0" y="6477000"/>
          <a:ext cx="9144000" cy="38100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xmlns="" val="20000"/>
                    </a:ext>
                  </a:extLst>
                </a:gridCol>
              </a:tblGrid>
              <a:tr h="381000">
                <a:tc>
                  <a:txBody>
                    <a:bodyPr/>
                    <a:lstStyle/>
                    <a:p>
                      <a:r>
                        <a:rPr lang="en-US" sz="900" b="1" kern="1200" dirty="0" smtClean="0">
                          <a:solidFill>
                            <a:schemeClr val="lt1"/>
                          </a:solidFill>
                          <a:latin typeface="Bookman Old Style" pitchFamily="18" charset="0"/>
                          <a:ea typeface="+mn-ea"/>
                          <a:cs typeface="+mn-cs"/>
                        </a:rPr>
                        <a:t>                                                                                                                                                                                          </a:t>
                      </a:r>
                      <a:r>
                        <a:rPr lang="en-US" sz="800" b="0" kern="1200" dirty="0" smtClean="0">
                          <a:solidFill>
                            <a:schemeClr val="lt1"/>
                          </a:solidFill>
                          <a:latin typeface="Arial" pitchFamily="34" charset="0"/>
                          <a:ea typeface="+mn-ea"/>
                          <a:cs typeface="Arial" pitchFamily="34" charset="0"/>
                        </a:rPr>
                        <a:t>COMPETITION COMMISSION OF INDIA</a:t>
                      </a:r>
                      <a:endParaRPr lang="en-IN" sz="800" b="0" kern="1200" dirty="0">
                        <a:solidFill>
                          <a:schemeClr val="lt1"/>
                        </a:solidFill>
                        <a:latin typeface="Arial" pitchFamily="34" charset="0"/>
                        <a:ea typeface="+mn-ea"/>
                        <a:cs typeface="Arial" pitchFamily="34" charset="0"/>
                      </a:endParaRPr>
                    </a:p>
                  </a:txBody>
                  <a:tcPr>
                    <a:solidFill>
                      <a:schemeClr val="accent5">
                        <a:lumMod val="50000"/>
                      </a:schemeClr>
                    </a:solidFill>
                  </a:tcPr>
                </a:tc>
                <a:extLst>
                  <a:ext uri="{0D108BD9-81ED-4DB2-BD59-A6C34878D82A}">
                    <a16:rowId xmlns:a16="http://schemas.microsoft.com/office/drawing/2014/main" xmlns="" val="10000"/>
                  </a:ext>
                </a:extLst>
              </a:tr>
            </a:tbl>
          </a:graphicData>
        </a:graphic>
      </p:graphicFrame>
      <p:pic>
        <p:nvPicPr>
          <p:cNvPr id="9" name="Picture 8" descr="govt_of_india_logo%20png"/>
          <p:cNvPicPr/>
          <p:nvPr/>
        </p:nvPicPr>
        <p:blipFill>
          <a:blip r:embed="rId2" cstate="print"/>
          <a:srcRect/>
          <a:stretch>
            <a:fillRect/>
          </a:stretch>
        </p:blipFill>
        <p:spPr bwMode="auto">
          <a:xfrm>
            <a:off x="196297" y="410436"/>
            <a:ext cx="516890" cy="643890"/>
          </a:xfrm>
          <a:prstGeom prst="rect">
            <a:avLst/>
          </a:prstGeom>
          <a:noFill/>
          <a:ln w="9525">
            <a:noFill/>
            <a:miter lim="800000"/>
            <a:headEnd/>
            <a:tailEnd/>
          </a:ln>
        </p:spPr>
      </p:pic>
      <p:pic>
        <p:nvPicPr>
          <p:cNvPr id="11" name="Picture 10" descr="Description: C:\Users\Admin\Desktop\header.gif"/>
          <p:cNvPicPr/>
          <p:nvPr/>
        </p:nvPicPr>
        <p:blipFill>
          <a:blip r:embed="rId3" cstate="print"/>
          <a:srcRect/>
          <a:stretch>
            <a:fillRect/>
          </a:stretch>
        </p:blipFill>
        <p:spPr bwMode="auto">
          <a:xfrm>
            <a:off x="8246806" y="352897"/>
            <a:ext cx="723265" cy="652145"/>
          </a:xfrm>
          <a:prstGeom prst="rect">
            <a:avLst/>
          </a:prstGeom>
          <a:noFill/>
          <a:ln w="9525">
            <a:noFill/>
            <a:miter lim="800000"/>
            <a:headEnd/>
            <a:tailEnd/>
          </a:ln>
        </p:spPr>
      </p:pic>
    </p:spTree>
    <p:extLst>
      <p:ext uri="{BB962C8B-B14F-4D97-AF65-F5344CB8AC3E}">
        <p14:creationId xmlns:p14="http://schemas.microsoft.com/office/powerpoint/2010/main" val="39115995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7543800" cy="1143000"/>
          </a:xfrm>
        </p:spPr>
        <p:txBody>
          <a:bodyPr>
            <a:normAutofit fontScale="90000"/>
          </a:bodyPr>
          <a:lstStyle/>
          <a:p>
            <a:pPr lvl="0" algn="ctr"/>
            <a:r>
              <a:rPr lang="en-IN" sz="2400" b="1" dirty="0">
                <a:latin typeface="Bookman Old Style" pitchFamily="18" charset="0"/>
                <a:cs typeface="LilyUPC" pitchFamily="34" charset="-34"/>
              </a:rPr>
              <a:t/>
            </a:r>
            <a:br>
              <a:rPr lang="en-IN" sz="2400" b="1" dirty="0">
                <a:latin typeface="Bookman Old Style" pitchFamily="18" charset="0"/>
                <a:cs typeface="LilyUPC" pitchFamily="34" charset="-34"/>
              </a:rPr>
            </a:br>
            <a:r>
              <a:rPr lang="en-IN" sz="3100" b="1" dirty="0" smtClean="0">
                <a:latin typeface="Bookman Old Style" pitchFamily="18" charset="0"/>
              </a:rPr>
              <a:t>CCI Case: Online Cab Aggregator (OLA)</a:t>
            </a:r>
            <a:r>
              <a:rPr lang="en-IN" sz="3200" b="1" dirty="0" smtClean="0">
                <a:latin typeface="Bookman Old Style" pitchFamily="18" charset="0"/>
              </a:rPr>
              <a:t/>
            </a:r>
            <a:br>
              <a:rPr lang="en-IN" sz="3200" b="1" dirty="0" smtClean="0">
                <a:latin typeface="Bookman Old Style" pitchFamily="18" charset="0"/>
              </a:rPr>
            </a:br>
            <a:endParaRPr lang="en-IN" sz="3100" b="1" dirty="0">
              <a:latin typeface="Bookman Old Style" pitchFamily="18" charset="0"/>
              <a:cs typeface="Arial" pitchFamily="34" charset="0"/>
            </a:endParaRPr>
          </a:p>
        </p:txBody>
      </p:sp>
      <p:sp>
        <p:nvSpPr>
          <p:cNvPr id="5" name="Content Placeholder 4"/>
          <p:cNvSpPr>
            <a:spLocks noGrp="1"/>
          </p:cNvSpPr>
          <p:nvPr>
            <p:ph idx="1"/>
          </p:nvPr>
        </p:nvSpPr>
        <p:spPr>
          <a:xfrm>
            <a:off x="228600" y="1752600"/>
            <a:ext cx="8686800" cy="4343400"/>
          </a:xfrm>
        </p:spPr>
        <p:txBody>
          <a:bodyPr>
            <a:noAutofit/>
          </a:bodyPr>
          <a:lstStyle/>
          <a:p>
            <a:pPr lvl="0">
              <a:buFont typeface="Wingdings" pitchFamily="2" charset="2"/>
              <a:buChar char="q"/>
            </a:pPr>
            <a:r>
              <a:rPr lang="en-IN" b="1" dirty="0" smtClean="0">
                <a:latin typeface="Bookman Old Style" panose="02050604050505020204" pitchFamily="18" charset="0"/>
              </a:rPr>
              <a:t>How Dominance was assessed</a:t>
            </a:r>
          </a:p>
          <a:p>
            <a:pPr lvl="1">
              <a:buFont typeface="Wingdings" pitchFamily="2" charset="2"/>
              <a:buChar char="q"/>
            </a:pPr>
            <a:r>
              <a:rPr lang="en-IN" sz="2000" b="1" dirty="0" smtClean="0">
                <a:latin typeface="Bookman Old Style" panose="02050604050505020204" pitchFamily="18" charset="0"/>
              </a:rPr>
              <a:t> </a:t>
            </a:r>
            <a:r>
              <a:rPr lang="en-IN" sz="2000" dirty="0" smtClean="0">
                <a:latin typeface="Bookman Old Style" panose="02050604050505020204" pitchFamily="18" charset="0"/>
              </a:rPr>
              <a:t>CCI observed that high </a:t>
            </a:r>
            <a:r>
              <a:rPr lang="en-IN" sz="2000" dirty="0">
                <a:latin typeface="Bookman Old Style" panose="02050604050505020204" pitchFamily="18" charset="0"/>
              </a:rPr>
              <a:t>market shares are not indicative of dominance per </a:t>
            </a:r>
            <a:r>
              <a:rPr lang="en-IN" sz="2000" dirty="0" smtClean="0">
                <a:latin typeface="Bookman Old Style" panose="02050604050505020204" pitchFamily="18" charset="0"/>
              </a:rPr>
              <a:t>se, especially in </a:t>
            </a:r>
            <a:r>
              <a:rPr lang="en-IN" sz="2000" dirty="0">
                <a:latin typeface="Bookman Old Style" panose="02050604050505020204" pitchFamily="18" charset="0"/>
              </a:rPr>
              <a:t>case of hi-tech markets where leadership positions are generally not durable. Rather the Commission devised a holistic framework for assessing dominance. </a:t>
            </a:r>
            <a:endParaRPr lang="en-IN" sz="2000" dirty="0" smtClean="0">
              <a:latin typeface="Bookman Old Style" panose="02050604050505020204" pitchFamily="18" charset="0"/>
            </a:endParaRPr>
          </a:p>
          <a:p>
            <a:pPr lvl="1">
              <a:buFont typeface="Wingdings" pitchFamily="2" charset="2"/>
              <a:buChar char="q"/>
            </a:pPr>
            <a:r>
              <a:rPr lang="en-IN" sz="2000" dirty="0" smtClean="0">
                <a:latin typeface="Bookman Old Style" panose="02050604050505020204" pitchFamily="18" charset="0"/>
              </a:rPr>
              <a:t> Based </a:t>
            </a:r>
            <a:r>
              <a:rPr lang="en-IN" sz="2000" dirty="0">
                <a:latin typeface="Bookman Old Style" panose="02050604050505020204" pitchFamily="18" charset="0"/>
              </a:rPr>
              <a:t>on collective consideration of the facts, including that the competitive process in the relevant market is unfolding, market is growing rapidly, effective entry has taken place thereby leading to gradual decline in Ola’s market share, entry barriers are not insurmountable, there exist countervailing market forces that constrain the </a:t>
            </a:r>
            <a:r>
              <a:rPr lang="en-IN" sz="2000" dirty="0" err="1">
                <a:latin typeface="Bookman Old Style" panose="02050604050505020204" pitchFamily="18" charset="0"/>
              </a:rPr>
              <a:t>behavior</a:t>
            </a:r>
            <a:r>
              <a:rPr lang="en-IN" sz="2000" dirty="0">
                <a:latin typeface="Bookman Old Style" panose="02050604050505020204" pitchFamily="18" charset="0"/>
              </a:rPr>
              <a:t> of Ola and the nature of competition in dynamic, innovation-driven markets, </a:t>
            </a:r>
            <a:r>
              <a:rPr lang="en-IN" sz="2000" dirty="0" smtClean="0">
                <a:latin typeface="Bookman Old Style" panose="02050604050505020204" pitchFamily="18" charset="0"/>
              </a:rPr>
              <a:t>CCI held </a:t>
            </a:r>
            <a:r>
              <a:rPr lang="en-IN" sz="2000" dirty="0">
                <a:latin typeface="Bookman Old Style" panose="02050604050505020204" pitchFamily="18" charset="0"/>
              </a:rPr>
              <a:t>that Ola was not </a:t>
            </a:r>
            <a:r>
              <a:rPr lang="en-IN" sz="2000" dirty="0" smtClean="0">
                <a:latin typeface="Bookman Old Style" panose="02050604050505020204" pitchFamily="18" charset="0"/>
              </a:rPr>
              <a:t>dominant.</a:t>
            </a:r>
          </a:p>
        </p:txBody>
      </p:sp>
      <p:sp>
        <p:nvSpPr>
          <p:cNvPr id="2" name="Slide Number Placeholder 1"/>
          <p:cNvSpPr>
            <a:spLocks noGrp="1"/>
          </p:cNvSpPr>
          <p:nvPr>
            <p:ph type="sldNum" sz="quarter" idx="12"/>
          </p:nvPr>
        </p:nvSpPr>
        <p:spPr/>
        <p:txBody>
          <a:bodyPr/>
          <a:lstStyle/>
          <a:p>
            <a:fld id="{B6F15528-21DE-4FAA-801E-634DDDAF4B2B}" type="slidenum">
              <a:rPr lang="en-US" smtClean="0"/>
              <a:pPr/>
              <a:t>6</a:t>
            </a:fld>
            <a:endParaRPr lang="en-US"/>
          </a:p>
        </p:txBody>
      </p:sp>
      <p:graphicFrame>
        <p:nvGraphicFramePr>
          <p:cNvPr id="6" name="Table 5"/>
          <p:cNvGraphicFramePr>
            <a:graphicFrameLocks noGrp="1"/>
          </p:cNvGraphicFramePr>
          <p:nvPr>
            <p:extLst/>
          </p:nvPr>
        </p:nvGraphicFramePr>
        <p:xfrm>
          <a:off x="34976" y="0"/>
          <a:ext cx="9109023" cy="370840"/>
        </p:xfrm>
        <a:graphic>
          <a:graphicData uri="http://schemas.openxmlformats.org/drawingml/2006/table">
            <a:tbl>
              <a:tblPr firstRow="1" bandRow="1">
                <a:tableStyleId>{5C22544A-7EE6-4342-B048-85BDC9FD1C3A}</a:tableStyleId>
              </a:tblPr>
              <a:tblGrid>
                <a:gridCol w="9109023">
                  <a:extLst>
                    <a:ext uri="{9D8B030D-6E8A-4147-A177-3AD203B41FA5}">
                      <a16:colId xmlns:a16="http://schemas.microsoft.com/office/drawing/2014/main" xmlns="" val="20000"/>
                    </a:ext>
                  </a:extLst>
                </a:gridCol>
              </a:tblGrid>
              <a:tr h="370840">
                <a:tc>
                  <a:txBody>
                    <a:bodyPr/>
                    <a:lstStyle/>
                    <a:p>
                      <a:endParaRPr lang="en-IN" dirty="0"/>
                    </a:p>
                  </a:txBody>
                  <a:tcPr>
                    <a:solidFill>
                      <a:schemeClr val="accent5">
                        <a:lumMod val="50000"/>
                      </a:schemeClr>
                    </a:solidFill>
                  </a:tcPr>
                </a:tc>
                <a:extLst>
                  <a:ext uri="{0D108BD9-81ED-4DB2-BD59-A6C34878D82A}">
                    <a16:rowId xmlns:a16="http://schemas.microsoft.com/office/drawing/2014/main" xmlns="" val="1000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194190900"/>
              </p:ext>
            </p:extLst>
          </p:nvPr>
        </p:nvGraphicFramePr>
        <p:xfrm>
          <a:off x="0" y="6477000"/>
          <a:ext cx="9144000" cy="38100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xmlns="" val="20000"/>
                    </a:ext>
                  </a:extLst>
                </a:gridCol>
              </a:tblGrid>
              <a:tr h="381000">
                <a:tc>
                  <a:txBody>
                    <a:bodyPr/>
                    <a:lstStyle/>
                    <a:p>
                      <a:r>
                        <a:rPr lang="en-US" sz="900" b="1" kern="1200" dirty="0" smtClean="0">
                          <a:solidFill>
                            <a:schemeClr val="lt1"/>
                          </a:solidFill>
                          <a:latin typeface="Bookman Old Style" pitchFamily="18" charset="0"/>
                          <a:ea typeface="+mn-ea"/>
                          <a:cs typeface="+mn-cs"/>
                        </a:rPr>
                        <a:t>                                                                                                                                                                                          </a:t>
                      </a:r>
                      <a:r>
                        <a:rPr lang="en-US" sz="800" b="0" kern="1200" dirty="0" smtClean="0">
                          <a:solidFill>
                            <a:schemeClr val="lt1"/>
                          </a:solidFill>
                          <a:latin typeface="Arial" pitchFamily="34" charset="0"/>
                          <a:ea typeface="+mn-ea"/>
                          <a:cs typeface="Arial" pitchFamily="34" charset="0"/>
                        </a:rPr>
                        <a:t>COMPETITION COMMISSION OF INDIA</a:t>
                      </a:r>
                      <a:endParaRPr lang="en-IN" sz="800" b="0" kern="1200" dirty="0">
                        <a:solidFill>
                          <a:schemeClr val="lt1"/>
                        </a:solidFill>
                        <a:latin typeface="Arial" pitchFamily="34" charset="0"/>
                        <a:ea typeface="+mn-ea"/>
                        <a:cs typeface="Arial" pitchFamily="34" charset="0"/>
                      </a:endParaRPr>
                    </a:p>
                  </a:txBody>
                  <a:tcPr>
                    <a:solidFill>
                      <a:schemeClr val="accent5">
                        <a:lumMod val="50000"/>
                      </a:schemeClr>
                    </a:solidFill>
                  </a:tcPr>
                </a:tc>
                <a:extLst>
                  <a:ext uri="{0D108BD9-81ED-4DB2-BD59-A6C34878D82A}">
                    <a16:rowId xmlns:a16="http://schemas.microsoft.com/office/drawing/2014/main" xmlns="" val="10000"/>
                  </a:ext>
                </a:extLst>
              </a:tr>
            </a:tbl>
          </a:graphicData>
        </a:graphic>
      </p:graphicFrame>
      <p:pic>
        <p:nvPicPr>
          <p:cNvPr id="9" name="Picture 8" descr="govt_of_india_logo%20png"/>
          <p:cNvPicPr/>
          <p:nvPr/>
        </p:nvPicPr>
        <p:blipFill>
          <a:blip r:embed="rId2" cstate="print"/>
          <a:srcRect/>
          <a:stretch>
            <a:fillRect/>
          </a:stretch>
        </p:blipFill>
        <p:spPr bwMode="auto">
          <a:xfrm>
            <a:off x="196297" y="410436"/>
            <a:ext cx="516890" cy="643890"/>
          </a:xfrm>
          <a:prstGeom prst="rect">
            <a:avLst/>
          </a:prstGeom>
          <a:noFill/>
          <a:ln w="9525">
            <a:noFill/>
            <a:miter lim="800000"/>
            <a:headEnd/>
            <a:tailEnd/>
          </a:ln>
        </p:spPr>
      </p:pic>
      <p:pic>
        <p:nvPicPr>
          <p:cNvPr id="11" name="Picture 10" descr="Description: C:\Users\Admin\Desktop\header.gif"/>
          <p:cNvPicPr/>
          <p:nvPr/>
        </p:nvPicPr>
        <p:blipFill>
          <a:blip r:embed="rId3" cstate="print"/>
          <a:srcRect/>
          <a:stretch>
            <a:fillRect/>
          </a:stretch>
        </p:blipFill>
        <p:spPr bwMode="auto">
          <a:xfrm>
            <a:off x="8246806" y="352897"/>
            <a:ext cx="723265" cy="652145"/>
          </a:xfrm>
          <a:prstGeom prst="rect">
            <a:avLst/>
          </a:prstGeom>
          <a:noFill/>
          <a:ln w="9525">
            <a:noFill/>
            <a:miter lim="800000"/>
            <a:headEnd/>
            <a:tailEnd/>
          </a:ln>
        </p:spPr>
      </p:pic>
    </p:spTree>
    <p:extLst>
      <p:ext uri="{BB962C8B-B14F-4D97-AF65-F5344CB8AC3E}">
        <p14:creationId xmlns:p14="http://schemas.microsoft.com/office/powerpoint/2010/main" val="41630250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7543800" cy="1143000"/>
          </a:xfrm>
        </p:spPr>
        <p:txBody>
          <a:bodyPr>
            <a:normAutofit fontScale="90000"/>
          </a:bodyPr>
          <a:lstStyle/>
          <a:p>
            <a:pPr lvl="0" algn="ctr"/>
            <a:r>
              <a:rPr lang="en-IN" sz="2400" b="1" dirty="0">
                <a:latin typeface="Bookman Old Style" pitchFamily="18" charset="0"/>
                <a:cs typeface="LilyUPC" pitchFamily="34" charset="-34"/>
              </a:rPr>
              <a:t/>
            </a:r>
            <a:br>
              <a:rPr lang="en-IN" sz="2400" b="1" dirty="0">
                <a:latin typeface="Bookman Old Style" pitchFamily="18" charset="0"/>
                <a:cs typeface="LilyUPC" pitchFamily="34" charset="-34"/>
              </a:rPr>
            </a:br>
            <a:r>
              <a:rPr lang="en-IN" sz="3100" b="1" dirty="0" smtClean="0">
                <a:latin typeface="Bookman Old Style" pitchFamily="18" charset="0"/>
              </a:rPr>
              <a:t>CCI Case: Online Cab Aggregator (OLA)</a:t>
            </a:r>
            <a:r>
              <a:rPr lang="en-IN" sz="3200" b="1" dirty="0" smtClean="0">
                <a:latin typeface="Bookman Old Style" pitchFamily="18" charset="0"/>
              </a:rPr>
              <a:t/>
            </a:r>
            <a:br>
              <a:rPr lang="en-IN" sz="3200" b="1" dirty="0" smtClean="0">
                <a:latin typeface="Bookman Old Style" pitchFamily="18" charset="0"/>
              </a:rPr>
            </a:br>
            <a:endParaRPr lang="en-IN" sz="3100" b="1" dirty="0">
              <a:latin typeface="Bookman Old Style" pitchFamily="18" charset="0"/>
              <a:cs typeface="Arial" pitchFamily="34" charset="0"/>
            </a:endParaRPr>
          </a:p>
        </p:txBody>
      </p:sp>
      <p:sp>
        <p:nvSpPr>
          <p:cNvPr id="5" name="Content Placeholder 4"/>
          <p:cNvSpPr>
            <a:spLocks noGrp="1"/>
          </p:cNvSpPr>
          <p:nvPr>
            <p:ph idx="1"/>
          </p:nvPr>
        </p:nvSpPr>
        <p:spPr>
          <a:xfrm>
            <a:off x="228600" y="1752600"/>
            <a:ext cx="8686800" cy="4343400"/>
          </a:xfrm>
        </p:spPr>
        <p:txBody>
          <a:bodyPr>
            <a:noAutofit/>
          </a:bodyPr>
          <a:lstStyle/>
          <a:p>
            <a:pPr lvl="0">
              <a:buFont typeface="Wingdings" pitchFamily="2" charset="2"/>
              <a:buChar char="q"/>
            </a:pPr>
            <a:r>
              <a:rPr lang="en-IN" b="1" dirty="0" smtClean="0">
                <a:latin typeface="Bookman Old Style" panose="02050604050505020204" pitchFamily="18" charset="0"/>
              </a:rPr>
              <a:t>Conclusive observation in the Commission's order </a:t>
            </a:r>
          </a:p>
          <a:p>
            <a:pPr marL="201168" lvl="1" indent="0">
              <a:buNone/>
            </a:pPr>
            <a:endParaRPr lang="en-IN" sz="2000" b="1" dirty="0">
              <a:latin typeface="Bookman Old Style" panose="02050604050505020204" pitchFamily="18" charset="0"/>
            </a:endParaRPr>
          </a:p>
          <a:p>
            <a:pPr marL="201168" lvl="1" indent="0" algn="just">
              <a:buNone/>
            </a:pPr>
            <a:r>
              <a:rPr lang="en-US" b="1" i="1" dirty="0" smtClean="0">
                <a:latin typeface="Bookman Old Style" panose="02050604050505020204" pitchFamily="18" charset="0"/>
              </a:rPr>
              <a:t>“At </a:t>
            </a:r>
            <a:r>
              <a:rPr lang="en-US" b="1" i="1" dirty="0">
                <a:latin typeface="Bookman Old Style" panose="02050604050505020204" pitchFamily="18" charset="0"/>
              </a:rPr>
              <a:t>this stage, it is difficult to determine with certainty the long-term impact of this pricing strategy as the market is yet to mature. Without going into the legitimacy of </a:t>
            </a:r>
            <a:r>
              <a:rPr lang="en-US" b="1" i="1" dirty="0" smtClean="0">
                <a:latin typeface="Bookman Old Style" panose="02050604050505020204" pitchFamily="18" charset="0"/>
              </a:rPr>
              <a:t>Ola’s </a:t>
            </a:r>
            <a:r>
              <a:rPr lang="en-US" b="1" i="1" dirty="0">
                <a:latin typeface="Bookman Old Style" panose="02050604050505020204" pitchFamily="18" charset="0"/>
              </a:rPr>
              <a:t>pricing strategy, suffice to say that besides statutory compulsion of non-intervention in the present case, as </a:t>
            </a:r>
            <a:r>
              <a:rPr lang="en-US" b="1" i="1" dirty="0" smtClean="0">
                <a:latin typeface="Bookman Old Style" panose="02050604050505020204" pitchFamily="18" charset="0"/>
              </a:rPr>
              <a:t>Ola </a:t>
            </a:r>
            <a:r>
              <a:rPr lang="en-US" b="1" i="1" dirty="0">
                <a:latin typeface="Bookman Old Style" panose="02050604050505020204" pitchFamily="18" charset="0"/>
              </a:rPr>
              <a:t>is not dominant in the relevant market, the Commission is hesitant to interfere in a market, which is yet to fully evolve. Any interference at this stage will not only disturb the market dynamics, but also pose a risk of prescribing sub-optimal solution to a nascent market situation</a:t>
            </a:r>
            <a:r>
              <a:rPr lang="en-US" b="1" i="1" dirty="0" smtClean="0">
                <a:latin typeface="Bookman Old Style" panose="02050604050505020204" pitchFamily="18" charset="0"/>
              </a:rPr>
              <a:t>.”</a:t>
            </a:r>
            <a:endParaRPr lang="en-IN" b="1" i="1" dirty="0">
              <a:latin typeface="Bookman Old Style" panose="02050604050505020204" pitchFamily="18" charset="0"/>
            </a:endParaRPr>
          </a:p>
          <a:p>
            <a:pPr marL="201168" lvl="1" indent="0">
              <a:buNone/>
            </a:pPr>
            <a:endParaRPr lang="en-IN" sz="2000" b="1" dirty="0" smtClean="0">
              <a:latin typeface="Bookman Old Style" panose="02050604050505020204" pitchFamily="18" charset="0"/>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7</a:t>
            </a:fld>
            <a:endParaRPr lang="en-US"/>
          </a:p>
        </p:txBody>
      </p:sp>
      <p:graphicFrame>
        <p:nvGraphicFramePr>
          <p:cNvPr id="6" name="Table 5"/>
          <p:cNvGraphicFramePr>
            <a:graphicFrameLocks noGrp="1"/>
          </p:cNvGraphicFramePr>
          <p:nvPr>
            <p:extLst/>
          </p:nvPr>
        </p:nvGraphicFramePr>
        <p:xfrm>
          <a:off x="34976" y="0"/>
          <a:ext cx="9109023" cy="370840"/>
        </p:xfrm>
        <a:graphic>
          <a:graphicData uri="http://schemas.openxmlformats.org/drawingml/2006/table">
            <a:tbl>
              <a:tblPr firstRow="1" bandRow="1">
                <a:tableStyleId>{5C22544A-7EE6-4342-B048-85BDC9FD1C3A}</a:tableStyleId>
              </a:tblPr>
              <a:tblGrid>
                <a:gridCol w="9109023">
                  <a:extLst>
                    <a:ext uri="{9D8B030D-6E8A-4147-A177-3AD203B41FA5}">
                      <a16:colId xmlns:a16="http://schemas.microsoft.com/office/drawing/2014/main" xmlns="" val="20000"/>
                    </a:ext>
                  </a:extLst>
                </a:gridCol>
              </a:tblGrid>
              <a:tr h="370840">
                <a:tc>
                  <a:txBody>
                    <a:bodyPr/>
                    <a:lstStyle/>
                    <a:p>
                      <a:endParaRPr lang="en-IN" dirty="0"/>
                    </a:p>
                  </a:txBody>
                  <a:tcPr>
                    <a:solidFill>
                      <a:schemeClr val="accent5">
                        <a:lumMod val="50000"/>
                      </a:schemeClr>
                    </a:solidFill>
                  </a:tcPr>
                </a:tc>
                <a:extLst>
                  <a:ext uri="{0D108BD9-81ED-4DB2-BD59-A6C34878D82A}">
                    <a16:rowId xmlns:a16="http://schemas.microsoft.com/office/drawing/2014/main" xmlns="" val="1000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194190900"/>
              </p:ext>
            </p:extLst>
          </p:nvPr>
        </p:nvGraphicFramePr>
        <p:xfrm>
          <a:off x="0" y="6477000"/>
          <a:ext cx="9144000" cy="38100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xmlns="" val="20000"/>
                    </a:ext>
                  </a:extLst>
                </a:gridCol>
              </a:tblGrid>
              <a:tr h="381000">
                <a:tc>
                  <a:txBody>
                    <a:bodyPr/>
                    <a:lstStyle/>
                    <a:p>
                      <a:r>
                        <a:rPr lang="en-US" sz="900" b="1" kern="1200" dirty="0" smtClean="0">
                          <a:solidFill>
                            <a:schemeClr val="lt1"/>
                          </a:solidFill>
                          <a:latin typeface="Bookman Old Style" pitchFamily="18" charset="0"/>
                          <a:ea typeface="+mn-ea"/>
                          <a:cs typeface="+mn-cs"/>
                        </a:rPr>
                        <a:t>                                                                                                                                                                                          </a:t>
                      </a:r>
                      <a:r>
                        <a:rPr lang="en-US" sz="800" b="0" kern="1200" dirty="0" smtClean="0">
                          <a:solidFill>
                            <a:schemeClr val="lt1"/>
                          </a:solidFill>
                          <a:latin typeface="Arial" pitchFamily="34" charset="0"/>
                          <a:ea typeface="+mn-ea"/>
                          <a:cs typeface="Arial" pitchFamily="34" charset="0"/>
                        </a:rPr>
                        <a:t>COMPETITION COMMISSION OF INDIA</a:t>
                      </a:r>
                      <a:endParaRPr lang="en-IN" sz="800" b="0" kern="1200" dirty="0">
                        <a:solidFill>
                          <a:schemeClr val="lt1"/>
                        </a:solidFill>
                        <a:latin typeface="Arial" pitchFamily="34" charset="0"/>
                        <a:ea typeface="+mn-ea"/>
                        <a:cs typeface="Arial" pitchFamily="34" charset="0"/>
                      </a:endParaRPr>
                    </a:p>
                  </a:txBody>
                  <a:tcPr>
                    <a:solidFill>
                      <a:schemeClr val="accent5">
                        <a:lumMod val="50000"/>
                      </a:schemeClr>
                    </a:solidFill>
                  </a:tcPr>
                </a:tc>
                <a:extLst>
                  <a:ext uri="{0D108BD9-81ED-4DB2-BD59-A6C34878D82A}">
                    <a16:rowId xmlns:a16="http://schemas.microsoft.com/office/drawing/2014/main" xmlns="" val="10000"/>
                  </a:ext>
                </a:extLst>
              </a:tr>
            </a:tbl>
          </a:graphicData>
        </a:graphic>
      </p:graphicFrame>
      <p:pic>
        <p:nvPicPr>
          <p:cNvPr id="9" name="Picture 8" descr="govt_of_india_logo%20png"/>
          <p:cNvPicPr/>
          <p:nvPr/>
        </p:nvPicPr>
        <p:blipFill>
          <a:blip r:embed="rId2" cstate="print"/>
          <a:srcRect/>
          <a:stretch>
            <a:fillRect/>
          </a:stretch>
        </p:blipFill>
        <p:spPr bwMode="auto">
          <a:xfrm>
            <a:off x="196297" y="410436"/>
            <a:ext cx="516890" cy="643890"/>
          </a:xfrm>
          <a:prstGeom prst="rect">
            <a:avLst/>
          </a:prstGeom>
          <a:noFill/>
          <a:ln w="9525">
            <a:noFill/>
            <a:miter lim="800000"/>
            <a:headEnd/>
            <a:tailEnd/>
          </a:ln>
        </p:spPr>
      </p:pic>
      <p:pic>
        <p:nvPicPr>
          <p:cNvPr id="11" name="Picture 10" descr="Description: C:\Users\Admin\Desktop\header.gif"/>
          <p:cNvPicPr/>
          <p:nvPr/>
        </p:nvPicPr>
        <p:blipFill>
          <a:blip r:embed="rId3" cstate="print"/>
          <a:srcRect/>
          <a:stretch>
            <a:fillRect/>
          </a:stretch>
        </p:blipFill>
        <p:spPr bwMode="auto">
          <a:xfrm>
            <a:off x="8246806" y="352897"/>
            <a:ext cx="723265" cy="652145"/>
          </a:xfrm>
          <a:prstGeom prst="rect">
            <a:avLst/>
          </a:prstGeom>
          <a:noFill/>
          <a:ln w="9525">
            <a:noFill/>
            <a:miter lim="800000"/>
            <a:headEnd/>
            <a:tailEnd/>
          </a:ln>
        </p:spPr>
      </p:pic>
    </p:spTree>
    <p:extLst>
      <p:ext uri="{BB962C8B-B14F-4D97-AF65-F5344CB8AC3E}">
        <p14:creationId xmlns:p14="http://schemas.microsoft.com/office/powerpoint/2010/main" val="38695572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7543800" cy="1143000"/>
          </a:xfrm>
        </p:spPr>
        <p:txBody>
          <a:bodyPr>
            <a:normAutofit/>
          </a:bodyPr>
          <a:lstStyle/>
          <a:p>
            <a:r>
              <a:rPr lang="en-US" b="1" dirty="0"/>
              <a:t>	</a:t>
            </a:r>
            <a:endParaRPr lang="en-IN" b="1" dirty="0">
              <a:latin typeface="Bookman Old Style" pitchFamily="18" charset="0"/>
              <a:cs typeface="LilyUPC" pitchFamily="34" charset="-34"/>
            </a:endParaRPr>
          </a:p>
        </p:txBody>
      </p:sp>
      <p:sp>
        <p:nvSpPr>
          <p:cNvPr id="5" name="Content Placeholder 4"/>
          <p:cNvSpPr>
            <a:spLocks noGrp="1"/>
          </p:cNvSpPr>
          <p:nvPr>
            <p:ph idx="1"/>
          </p:nvPr>
        </p:nvSpPr>
        <p:spPr>
          <a:xfrm>
            <a:off x="457200" y="2057400"/>
            <a:ext cx="8229600" cy="2209800"/>
          </a:xfrm>
        </p:spPr>
        <p:txBody>
          <a:bodyPr>
            <a:normAutofit/>
          </a:bodyPr>
          <a:lstStyle/>
          <a:p>
            <a:pPr marL="274320" indent="-274320">
              <a:lnSpc>
                <a:spcPct val="80000"/>
              </a:lnSpc>
              <a:buClr>
                <a:schemeClr val="accent3"/>
              </a:buClr>
              <a:buFont typeface="Wingdings" pitchFamily="2" charset="2"/>
              <a:buChar char="q"/>
              <a:defRPr/>
            </a:pPr>
            <a:endParaRPr lang="en-US" sz="4000" dirty="0"/>
          </a:p>
          <a:p>
            <a:pPr marL="0" indent="0" algn="ctr">
              <a:buNone/>
            </a:pPr>
            <a:r>
              <a:rPr lang="en-US" sz="4800" dirty="0" smtClean="0">
                <a:latin typeface="Arial" pitchFamily="34" charset="0"/>
                <a:cs typeface="Arial" pitchFamily="34" charset="0"/>
              </a:rPr>
              <a:t>THANK  YOU</a:t>
            </a:r>
            <a:endParaRPr lang="en-IN" sz="4800" dirty="0">
              <a:latin typeface="Arial" pitchFamily="34" charset="0"/>
              <a:cs typeface="Arial" pitchFamily="34" charset="0"/>
            </a:endParaRPr>
          </a:p>
          <a:p>
            <a:pPr marL="0" indent="0">
              <a:buNone/>
            </a:pPr>
            <a:endParaRPr lang="en-IN" dirty="0"/>
          </a:p>
        </p:txBody>
      </p:sp>
      <p:sp>
        <p:nvSpPr>
          <p:cNvPr id="2" name="Slide Number Placeholder 1"/>
          <p:cNvSpPr>
            <a:spLocks noGrp="1"/>
          </p:cNvSpPr>
          <p:nvPr>
            <p:ph type="sldNum" sz="quarter" idx="12"/>
          </p:nvPr>
        </p:nvSpPr>
        <p:spPr/>
        <p:txBody>
          <a:bodyPr/>
          <a:lstStyle/>
          <a:p>
            <a:fld id="{B6F15528-21DE-4FAA-801E-634DDDAF4B2B}" type="slidenum">
              <a:rPr lang="en-US" smtClean="0"/>
              <a:pPr/>
              <a:t>8</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541518157"/>
              </p:ext>
            </p:extLst>
          </p:nvPr>
        </p:nvGraphicFramePr>
        <p:xfrm>
          <a:off x="34976" y="0"/>
          <a:ext cx="9109023" cy="370840"/>
        </p:xfrm>
        <a:graphic>
          <a:graphicData uri="http://schemas.openxmlformats.org/drawingml/2006/table">
            <a:tbl>
              <a:tblPr firstRow="1" bandRow="1">
                <a:tableStyleId>{5C22544A-7EE6-4342-B048-85BDC9FD1C3A}</a:tableStyleId>
              </a:tblPr>
              <a:tblGrid>
                <a:gridCol w="9109023">
                  <a:extLst>
                    <a:ext uri="{9D8B030D-6E8A-4147-A177-3AD203B41FA5}">
                      <a16:colId xmlns:a16="http://schemas.microsoft.com/office/drawing/2014/main" xmlns="" val="20000"/>
                    </a:ext>
                  </a:extLst>
                </a:gridCol>
              </a:tblGrid>
              <a:tr h="370840">
                <a:tc>
                  <a:txBody>
                    <a:bodyPr/>
                    <a:lstStyle/>
                    <a:p>
                      <a:endParaRPr lang="en-IN" dirty="0"/>
                    </a:p>
                  </a:txBody>
                  <a:tcPr>
                    <a:solidFill>
                      <a:schemeClr val="accent5">
                        <a:lumMod val="50000"/>
                      </a:schemeClr>
                    </a:solidFill>
                  </a:tcPr>
                </a:tc>
                <a:extLst>
                  <a:ext uri="{0D108BD9-81ED-4DB2-BD59-A6C34878D82A}">
                    <a16:rowId xmlns:a16="http://schemas.microsoft.com/office/drawing/2014/main" xmlns="" val="1000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612747739"/>
              </p:ext>
            </p:extLst>
          </p:nvPr>
        </p:nvGraphicFramePr>
        <p:xfrm>
          <a:off x="0" y="6487160"/>
          <a:ext cx="9144000" cy="37084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xmlns="" val="20000"/>
                    </a:ext>
                  </a:extLst>
                </a:gridCol>
              </a:tblGrid>
              <a:tr h="370840">
                <a:tc>
                  <a:txBody>
                    <a:bodyPr/>
                    <a:lstStyle/>
                    <a:p>
                      <a:r>
                        <a:rPr lang="en-US" sz="1200" dirty="0" smtClean="0">
                          <a:latin typeface="Bookman Old Style" pitchFamily="18" charset="0"/>
                        </a:rPr>
                        <a:t>                                                                                                                                       </a:t>
                      </a:r>
                      <a:r>
                        <a:rPr lang="en-US" sz="800" b="0" dirty="0" smtClean="0">
                          <a:latin typeface="Arial" pitchFamily="34" charset="0"/>
                          <a:cs typeface="Arial" pitchFamily="34" charset="0"/>
                        </a:rPr>
                        <a:t>COMPETITION</a:t>
                      </a:r>
                      <a:r>
                        <a:rPr lang="en-US" sz="800" b="0" baseline="0" dirty="0" smtClean="0">
                          <a:latin typeface="Arial" pitchFamily="34" charset="0"/>
                          <a:cs typeface="Arial" pitchFamily="34" charset="0"/>
                        </a:rPr>
                        <a:t> COMMISSION OF INDIA</a:t>
                      </a:r>
                      <a:endParaRPr lang="en-IN" sz="800" b="0" dirty="0">
                        <a:latin typeface="Arial" pitchFamily="34" charset="0"/>
                        <a:cs typeface="Arial" pitchFamily="34" charset="0"/>
                      </a:endParaRPr>
                    </a:p>
                  </a:txBody>
                  <a:tcPr>
                    <a:solidFill>
                      <a:schemeClr val="accent5">
                        <a:lumMod val="50000"/>
                      </a:schemeClr>
                    </a:solidFill>
                  </a:tcPr>
                </a:tc>
                <a:extLst>
                  <a:ext uri="{0D108BD9-81ED-4DB2-BD59-A6C34878D82A}">
                    <a16:rowId xmlns:a16="http://schemas.microsoft.com/office/drawing/2014/main" xmlns="" val="10000"/>
                  </a:ext>
                </a:extLst>
              </a:tr>
            </a:tbl>
          </a:graphicData>
        </a:graphic>
      </p:graphicFrame>
      <p:pic>
        <p:nvPicPr>
          <p:cNvPr id="9" name="Picture 8" descr="Description: C:\Users\Admin\Desktop\header.gif"/>
          <p:cNvPicPr/>
          <p:nvPr/>
        </p:nvPicPr>
        <p:blipFill>
          <a:blip r:embed="rId3" cstate="print"/>
          <a:srcRect/>
          <a:stretch>
            <a:fillRect/>
          </a:stretch>
        </p:blipFill>
        <p:spPr bwMode="auto">
          <a:xfrm>
            <a:off x="8246806" y="352897"/>
            <a:ext cx="723265" cy="652145"/>
          </a:xfrm>
          <a:prstGeom prst="rect">
            <a:avLst/>
          </a:prstGeom>
          <a:noFill/>
          <a:ln w="9525">
            <a:noFill/>
            <a:miter lim="800000"/>
            <a:headEnd/>
            <a:tailEnd/>
          </a:ln>
        </p:spPr>
      </p:pic>
      <p:pic>
        <p:nvPicPr>
          <p:cNvPr id="11" name="Picture 10" descr="govt_of_india_logo%20png"/>
          <p:cNvPicPr/>
          <p:nvPr/>
        </p:nvPicPr>
        <p:blipFill>
          <a:blip r:embed="rId4" cstate="print"/>
          <a:srcRect/>
          <a:stretch>
            <a:fillRect/>
          </a:stretch>
        </p:blipFill>
        <p:spPr bwMode="auto">
          <a:xfrm>
            <a:off x="196297" y="410436"/>
            <a:ext cx="516890" cy="643890"/>
          </a:xfrm>
          <a:prstGeom prst="rect">
            <a:avLst/>
          </a:prstGeom>
          <a:noFill/>
          <a:ln w="9525">
            <a:noFill/>
            <a:miter lim="800000"/>
            <a:headEnd/>
            <a:tailEnd/>
          </a:ln>
        </p:spPr>
      </p:pic>
    </p:spTree>
    <p:extLst>
      <p:ext uri="{BB962C8B-B14F-4D97-AF65-F5344CB8AC3E}">
        <p14:creationId xmlns:p14="http://schemas.microsoft.com/office/powerpoint/2010/main" val="42470277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1698</TotalTime>
  <Words>706</Words>
  <Application>Microsoft Office PowerPoint</Application>
  <PresentationFormat>On-screen Show (4:3)</PresentationFormat>
  <Paragraphs>63</Paragraphs>
  <Slides>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Bookman Old Style</vt:lpstr>
      <vt:lpstr>Calibri</vt:lpstr>
      <vt:lpstr>Calibri Light</vt:lpstr>
      <vt:lpstr>LilyUPC</vt:lpstr>
      <vt:lpstr>Times New Roman</vt:lpstr>
      <vt:lpstr>Wingdings</vt:lpstr>
      <vt:lpstr>Retrospect</vt:lpstr>
      <vt:lpstr>PowerPoint Presentation</vt:lpstr>
      <vt:lpstr> Salient features of ICT Sector</vt:lpstr>
      <vt:lpstr> Key Competition Concerns </vt:lpstr>
      <vt:lpstr> CCI’s assessment approach in ICT Sector</vt:lpstr>
      <vt:lpstr> CCI Case: Online Cab Aggregator (OLA) </vt:lpstr>
      <vt:lpstr> CCI Case: Online Cab Aggregator (OLA) </vt:lpstr>
      <vt:lpstr> CCI Case: Online Cab Aggregator (OLA) </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 D Singh</dc:creator>
  <cp:lastModifiedBy>Dell</cp:lastModifiedBy>
  <cp:revision>391</cp:revision>
  <cp:lastPrinted>2014-12-12T11:39:38Z</cp:lastPrinted>
  <dcterms:created xsi:type="dcterms:W3CDTF">2006-08-16T00:00:00Z</dcterms:created>
  <dcterms:modified xsi:type="dcterms:W3CDTF">2017-09-14T08:52:46Z</dcterms:modified>
</cp:coreProperties>
</file>